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5.jpg" ContentType="image/jpeg"/>
  <Override PartName="/ppt/media/image16.jpg" ContentType="image/jpeg"/>
  <Override PartName="/ppt/notesSlides/notesSlide11.xml" ContentType="application/vnd.openxmlformats-officedocument.presentationml.notesSlide+xml"/>
  <Override PartName="/ppt/media/image17.jpg" ContentType="image/jpeg"/>
  <Override PartName="/ppt/media/image18.jp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20.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Lst>
  <p:notesMasterIdLst>
    <p:notesMasterId r:id="rId27"/>
  </p:notesMasterIdLst>
  <p:sldIdLst>
    <p:sldId id="256" r:id="rId3"/>
    <p:sldId id="257" r:id="rId4"/>
    <p:sldId id="258" r:id="rId5"/>
    <p:sldId id="299" r:id="rId6"/>
    <p:sldId id="260" r:id="rId7"/>
    <p:sldId id="300" r:id="rId8"/>
    <p:sldId id="294" r:id="rId9"/>
    <p:sldId id="266" r:id="rId10"/>
    <p:sldId id="301" r:id="rId11"/>
    <p:sldId id="297" r:id="rId12"/>
    <p:sldId id="298" r:id="rId13"/>
    <p:sldId id="302" r:id="rId14"/>
    <p:sldId id="284" r:id="rId15"/>
    <p:sldId id="285" r:id="rId16"/>
    <p:sldId id="259" r:id="rId17"/>
    <p:sldId id="279" r:id="rId18"/>
    <p:sldId id="280" r:id="rId19"/>
    <p:sldId id="303" r:id="rId20"/>
    <p:sldId id="281" r:id="rId21"/>
    <p:sldId id="291" r:id="rId22"/>
    <p:sldId id="304" r:id="rId23"/>
    <p:sldId id="287" r:id="rId24"/>
    <p:sldId id="261"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3F6A"/>
    <a:srgbClr val="CAD55D"/>
    <a:srgbClr val="217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477" autoAdjust="0"/>
  </p:normalViewPr>
  <p:slideViewPr>
    <p:cSldViewPr snapToGrid="0">
      <p:cViewPr varScale="1">
        <p:scale>
          <a:sx n="84" d="100"/>
          <a:sy n="84" d="100"/>
        </p:scale>
        <p:origin x="1548" y="90"/>
      </p:cViewPr>
      <p:guideLst/>
    </p:cSldViewPr>
  </p:slideViewPr>
  <p:notesTextViewPr>
    <p:cViewPr>
      <p:scale>
        <a:sx n="1" d="1"/>
        <a:sy n="1" d="1"/>
      </p:scale>
      <p:origin x="0" y="0"/>
    </p:cViewPr>
  </p:notesTextViewPr>
  <p:sorterViewPr>
    <p:cViewPr>
      <p:scale>
        <a:sx n="120" d="100"/>
        <a:sy n="120" d="100"/>
      </p:scale>
      <p:origin x="0" y="-48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48F1D0-A52D-4AA3-AD3B-008D8504CC95}"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1BD28-ECAF-42CC-8430-8F7371B9E8E9}" type="slidenum">
              <a:rPr lang="en-US" smtClean="0"/>
              <a:t>‹#›</a:t>
            </a:fld>
            <a:endParaRPr lang="en-US"/>
          </a:p>
        </p:txBody>
      </p:sp>
    </p:spTree>
    <p:extLst>
      <p:ext uri="{BB962C8B-B14F-4D97-AF65-F5344CB8AC3E}">
        <p14:creationId xmlns:p14="http://schemas.microsoft.com/office/powerpoint/2010/main" val="190206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patient benefits, not the technology. </a:t>
            </a:r>
          </a:p>
          <a:p>
            <a:endParaRPr lang="en-US" dirty="0"/>
          </a:p>
          <a:p>
            <a:r>
              <a:rPr lang="en-US" b="1" dirty="0"/>
              <a:t>Say:</a:t>
            </a:r>
            <a:r>
              <a:rPr lang="en-US" dirty="0"/>
              <a:t> Every smile is different. With Celebrace, we start by designing the smile we are working toward, then </a:t>
            </a:r>
            <a:r>
              <a:rPr lang="en-US" b="1" dirty="0"/>
              <a:t>create braces specifically for that plan.</a:t>
            </a:r>
            <a:r>
              <a:rPr lang="en-US" dirty="0"/>
              <a:t>
Use this casebook to help the patient compare their main concern to real before and after examples.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 </a:t>
            </a:r>
            <a:r>
              <a:rPr lang="en-US" dirty="0"/>
              <a:t>With spaces, we are thinking beyond simply closing the gaps. We are planning how the teeth should come together as part of the overall smile, then designing the braces to help us follow that plan.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10</a:t>
            </a:fld>
            <a:endParaRPr lang="en-US"/>
          </a:p>
        </p:txBody>
      </p:sp>
    </p:spTree>
    <p:extLst>
      <p:ext uri="{BB962C8B-B14F-4D97-AF65-F5344CB8AC3E}">
        <p14:creationId xmlns:p14="http://schemas.microsoft.com/office/powerpoint/2010/main" val="811296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 </a:t>
            </a:r>
            <a:r>
              <a:rPr lang="en-US" dirty="0"/>
              <a:t>With spaces, we are thinking beyond simply closing the gaps. We are planning how the teeth should come together as part of the overall smile, then designing the braces to help us follow that plan.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11</a:t>
            </a:fld>
            <a:endParaRPr lang="en-US"/>
          </a:p>
        </p:txBody>
      </p:sp>
    </p:spTree>
    <p:extLst>
      <p:ext uri="{BB962C8B-B14F-4D97-AF65-F5344CB8AC3E}">
        <p14:creationId xmlns:p14="http://schemas.microsoft.com/office/powerpoint/2010/main" val="2692680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What you may notice is that the upper teeth sit farther forward. We look at the relationship between the upper and lower teeth, not just whether individual teeth look straight.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track: What you may notice is that the upper teeth sit farther forward. We look at the relationship between the upper and lower teeth, not just whether individual teeth look straight.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13</a:t>
            </a:fld>
            <a:endParaRPr lang="en-US"/>
          </a:p>
        </p:txBody>
      </p:sp>
    </p:spTree>
    <p:extLst>
      <p:ext uri="{BB962C8B-B14F-4D97-AF65-F5344CB8AC3E}">
        <p14:creationId xmlns:p14="http://schemas.microsoft.com/office/powerpoint/2010/main" val="3655489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track: What you may notice is that the upper teeth sit farther forward. We look at the relationship between the upper and lower teeth, not just whether individual teeth look straight.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14</a:t>
            </a:fld>
            <a:endParaRPr lang="en-US"/>
          </a:p>
        </p:txBody>
      </p:sp>
    </p:spTree>
    <p:extLst>
      <p:ext uri="{BB962C8B-B14F-4D97-AF65-F5344CB8AC3E}">
        <p14:creationId xmlns:p14="http://schemas.microsoft.com/office/powerpoint/2010/main" val="2554677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track: </a:t>
            </a:r>
            <a:r>
              <a:rPr lang="en-US" dirty="0"/>
              <a:t>In a deep bite, we are looking at how much the upper teeth cover the lower teeth. The goal is to plan both tooth alignment and how the bite comes together as treatment progresses.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 </a:t>
            </a:r>
            <a:r>
              <a:rPr lang="en-US" dirty="0"/>
              <a:t>In a deep bite, we are looking at how much the upper teeth cover the lower teeth. The goal is to plan both tooth alignment and how the bite comes together as treatment progresses.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16</a:t>
            </a:fld>
            <a:endParaRPr lang="en-US"/>
          </a:p>
        </p:txBody>
      </p:sp>
    </p:spTree>
    <p:extLst>
      <p:ext uri="{BB962C8B-B14F-4D97-AF65-F5344CB8AC3E}">
        <p14:creationId xmlns:p14="http://schemas.microsoft.com/office/powerpoint/2010/main" val="3908928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 </a:t>
            </a:r>
            <a:r>
              <a:rPr lang="en-US" dirty="0"/>
              <a:t>In a deep bite, we are looking at how much the upper teeth cover the lower teeth. The goal is to plan both tooth alignment and how the bite comes together as treatment progresses.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17</a:t>
            </a:fld>
            <a:endParaRPr lang="en-US"/>
          </a:p>
        </p:txBody>
      </p:sp>
    </p:spTree>
    <p:extLst>
      <p:ext uri="{BB962C8B-B14F-4D97-AF65-F5344CB8AC3E}">
        <p14:creationId xmlns:p14="http://schemas.microsoft.com/office/powerpoint/2010/main" val="2864306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track:</a:t>
            </a:r>
            <a:r>
              <a:rPr lang="en-US" dirty="0"/>
              <a:t> An open bite is a great example of why we plan the entire result first. Your doctor is considering where the teeth need to move and how they should ultimately come together.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a:t>
            </a:r>
            <a:r>
              <a:rPr lang="en-US" dirty="0"/>
              <a:t> An open bite is a great example of why we plan the entire result first. Your doctor is considering where the teeth need to move and how they should ultimately come together.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19</a:t>
            </a:fld>
            <a:endParaRPr lang="en-US"/>
          </a:p>
        </p:txBody>
      </p:sp>
    </p:spTree>
    <p:extLst>
      <p:ext uri="{BB962C8B-B14F-4D97-AF65-F5344CB8AC3E}">
        <p14:creationId xmlns:p14="http://schemas.microsoft.com/office/powerpoint/2010/main" val="3546874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Simple explanation: </a:t>
            </a:r>
          </a:p>
          <a:p>
            <a:pPr marL="171450" indent="-171450">
              <a:buFont typeface="Arial" panose="020B0604020202020204" pitchFamily="34" charset="0"/>
              <a:buChar char="•"/>
            </a:pPr>
            <a:r>
              <a:rPr lang="en-US" dirty="0"/>
              <a:t>We are not choosing an average bracket and figuring everything out later. </a:t>
            </a:r>
          </a:p>
          <a:p>
            <a:pPr marL="171450" indent="-171450">
              <a:buFont typeface="Arial" panose="020B0604020202020204" pitchFamily="34" charset="0"/>
              <a:buChar char="•"/>
            </a:pPr>
            <a:r>
              <a:rPr lang="en-US" dirty="0"/>
              <a:t>We are planning your future smile first, then designing the braces to help us get there.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Focus on personalization, precision, efficiency, and fewer surprises.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a:t>
            </a:r>
            <a:r>
              <a:rPr lang="en-US" dirty="0"/>
              <a:t> An open bite is a great example of why we plan the entire result first. Your doctor is considering where the teeth need to move and how they should ultimately come together.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20</a:t>
            </a:fld>
            <a:endParaRPr lang="en-US"/>
          </a:p>
        </p:txBody>
      </p:sp>
    </p:spTree>
    <p:extLst>
      <p:ext uri="{BB962C8B-B14F-4D97-AF65-F5344CB8AC3E}">
        <p14:creationId xmlns:p14="http://schemas.microsoft.com/office/powerpoint/2010/main" val="13725516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track:</a:t>
            </a:r>
            <a:r>
              <a:rPr lang="en-US" dirty="0"/>
              <a:t> With crossbite, your doctor is looking at how the upper and lower teeth meet. The plan helps guide not only tooth alignment, but also the relationship of the bite.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a:t>
            </a:r>
            <a:r>
              <a:rPr lang="en-US" dirty="0"/>
              <a:t> With crossbite, your doctor is looking at how the upper and lower teeth meet. The plan helps guide not only tooth alignment, but also the relationship of the bite.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22</a:t>
            </a:fld>
            <a:endParaRPr lang="en-US"/>
          </a:p>
        </p:txBody>
      </p:sp>
    </p:spTree>
    <p:extLst>
      <p:ext uri="{BB962C8B-B14F-4D97-AF65-F5344CB8AC3E}">
        <p14:creationId xmlns:p14="http://schemas.microsoft.com/office/powerpoint/2010/main" val="3388469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matters most to you about treatment?</a:t>
            </a:r>
          </a:p>
          <a:p>
            <a:r>
              <a:rPr lang="en-US" dirty="0"/>
              <a:t>Your answer helps us understand what you want from the experience and from your final smile.</a:t>
            </a:r>
          </a:p>
          <a:p>
            <a:r>
              <a:rPr lang="en-US" dirty="0"/>
              <a:t>Celebrace starts with a digital plan and custom braces designed around that plan, so let’s talk about whether it may be right for you.</a:t>
            </a:r>
          </a:p>
          <a:p>
            <a:endParaRPr lang="en-US" dirty="0"/>
          </a:p>
          <a:p>
            <a:r>
              <a:rPr lang="en-US" dirty="0"/>
              <a:t>After they identify one or two priorities, the TC should ask:</a:t>
            </a:r>
          </a:p>
          <a:p>
            <a:r>
              <a:rPr lang="en-US" b="1" dirty="0"/>
              <a:t>“Tell me a little more about why that matters most to you.”</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what matters most to you, the next step is to review what your doctor is recommending for your smile, answer any remaining questions, and talk through what it would look like to begin.</a:t>
            </a:r>
          </a:p>
          <a:p>
            <a:r>
              <a:rPr lang="en-US" dirty="0"/>
              <a:t>You do not have to understand every detail today. Our job is to make the plan clear, help you feel confident, and make sure the treatment feels right for you.</a:t>
            </a:r>
          </a:p>
          <a:p>
            <a:r>
              <a:rPr lang="en-US" dirty="0"/>
              <a:t>Let’s talk about your next steps.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as the core story:</a:t>
            </a:r>
            <a:r>
              <a:rPr lang="en-US" dirty="0"/>
              <a:t> </a:t>
            </a:r>
          </a:p>
          <a:p>
            <a:pPr marL="171450" indent="-171450">
              <a:buFont typeface="Arial" panose="020B0604020202020204" pitchFamily="34" charset="0"/>
              <a:buChar char="•"/>
            </a:pPr>
            <a:r>
              <a:rPr lang="en-US" dirty="0"/>
              <a:t>Most braces start with standard parts and adjustments. </a:t>
            </a:r>
          </a:p>
          <a:p>
            <a:pPr marL="171450" indent="-171450">
              <a:buFont typeface="Arial" panose="020B0604020202020204" pitchFamily="34" charset="0"/>
              <a:buChar char="•"/>
            </a:pPr>
            <a:r>
              <a:rPr lang="en-US" dirty="0"/>
              <a:t>Celebrace starts with the desired outcome and creates the braces from that plan.</a:t>
            </a:r>
          </a:p>
          <a:p>
            <a:pPr marL="171450" indent="-171450">
              <a:buFont typeface="Arial" panose="020B0604020202020204" pitchFamily="34" charset="0"/>
              <a:buChar char="•"/>
            </a:pPr>
            <a:r>
              <a:rPr lang="en-US" dirty="0"/>
              <a:t>This helps us be more precise from the beginning instead of relying only on adjustments as treatment progresses.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makes the technology meaningful to the patient. Translate every feature into a personal benefit.</a:t>
            </a:r>
          </a:p>
          <a:p>
            <a:r>
              <a:rPr lang="en-US" b="1" dirty="0"/>
              <a:t>
Say:</a:t>
            </a:r>
            <a:r>
              <a:rPr lang="en-US" dirty="0"/>
              <a:t> Celebrace is one of the ways our practice brings a more modern, personalized, and precise approach to braces.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makes the casebook easy to navigate during a consult. Ask the patient which concern they noticed first, then jump to that section. Keep the tone supportive.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track:</a:t>
            </a:r>
            <a:r>
              <a:rPr lang="en-US" dirty="0"/>
              <a:t> Crowding is one of the most common reasons patients come to us. With Celebrace, we first plan where we want your teeth to finish, then the braces are custom-designed around that plan.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a:t>
            </a:r>
            <a:r>
              <a:rPr lang="en-US" dirty="0"/>
              <a:t> Crowding is one of the most common reasons patients come to us. With Celebrace, we first plan where we want your teeth to finish, then the braces are custom-designed around that plan.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7</a:t>
            </a:fld>
            <a:endParaRPr lang="en-US"/>
          </a:p>
        </p:txBody>
      </p:sp>
    </p:spTree>
    <p:extLst>
      <p:ext uri="{BB962C8B-B14F-4D97-AF65-F5344CB8AC3E}">
        <p14:creationId xmlns:p14="http://schemas.microsoft.com/office/powerpoint/2010/main" val="818371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Talk track:</a:t>
            </a:r>
            <a:r>
              <a:rPr lang="en-US" dirty="0"/>
              <a:t> Crowding is one of the most common reasons patients come to us. With Celebrace, we first plan where we want your teeth to finish, then the braces are custom-designed around that plan.
</a:t>
            </a:r>
          </a:p>
          <a:p>
            <a:endParaRPr lang="en-US" dirty="0"/>
          </a:p>
        </p:txBody>
      </p:sp>
      <p:sp>
        <p:nvSpPr>
          <p:cNvPr id="4" name="Slide Number Placeholder 3"/>
          <p:cNvSpPr>
            <a:spLocks noGrp="1"/>
          </p:cNvSpPr>
          <p:nvPr>
            <p:ph type="sldNum" sz="quarter" idx="5"/>
          </p:nvPr>
        </p:nvSpPr>
        <p:spPr/>
        <p:txBody>
          <a:bodyPr/>
          <a:lstStyle/>
          <a:p>
            <a:fld id="{4611BD28-ECAF-42CC-8430-8F7371B9E8E9}" type="slidenum">
              <a:rPr lang="en-US" smtClean="0"/>
              <a:t>8</a:t>
            </a:fld>
            <a:endParaRPr lang="en-US"/>
          </a:p>
        </p:txBody>
      </p:sp>
    </p:spTree>
    <p:extLst>
      <p:ext uri="{BB962C8B-B14F-4D97-AF65-F5344CB8AC3E}">
        <p14:creationId xmlns:p14="http://schemas.microsoft.com/office/powerpoint/2010/main" val="320110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 track: </a:t>
            </a:r>
            <a:r>
              <a:rPr lang="en-US" dirty="0"/>
              <a:t>With spaces, we are thinking beyond simply closing the gaps. We are planning how the teeth should come together as part of the overall smile, then designing the braces to help us follow that plan.
</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reserve="1" userDrawn="1">
  <p:cSld name="Blank">
    <p:bg>
      <p:bgPr>
        <a:solidFill>
          <a:schemeClr val="bg2"/>
        </a:solidFill>
        <a:effectLst/>
      </p:bgPr>
    </p:bg>
    <p:spTree>
      <p:nvGrpSpPr>
        <p:cNvPr id="1" name="Shape 9"/>
        <p:cNvGrpSpPr/>
        <p:nvPr/>
      </p:nvGrpSpPr>
      <p:grpSpPr>
        <a:xfrm>
          <a:off x="0" y="0"/>
          <a:ext cx="0" cy="0"/>
          <a:chOff x="0" y="0"/>
          <a:chExt cx="0" cy="0"/>
        </a:xfrm>
      </p:grpSpPr>
      <p:sp>
        <p:nvSpPr>
          <p:cNvPr id="3" name="Rectangle 2">
            <a:extLst>
              <a:ext uri="{FF2B5EF4-FFF2-40B4-BE49-F238E27FC236}">
                <a16:creationId xmlns:a16="http://schemas.microsoft.com/office/drawing/2014/main" id="{4C6B1638-5BF4-E159-88BF-36708089CB17}"/>
              </a:ext>
            </a:extLst>
          </p:cNvPr>
          <p:cNvSpPr/>
          <p:nvPr userDrawn="1"/>
        </p:nvSpPr>
        <p:spPr>
          <a:xfrm>
            <a:off x="0" y="0"/>
            <a:ext cx="20955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12;p66">
            <a:extLst>
              <a:ext uri="{FF2B5EF4-FFF2-40B4-BE49-F238E27FC236}">
                <a16:creationId xmlns:a16="http://schemas.microsoft.com/office/drawing/2014/main" id="{410503EA-243A-785A-41A5-BF4E24333624}"/>
              </a:ext>
            </a:extLst>
          </p:cNvPr>
          <p:cNvSpPr txBox="1">
            <a:spLocks noGrp="1"/>
          </p:cNvSpPr>
          <p:nvPr>
            <p:ph type="title" hasCustomPrompt="1"/>
          </p:nvPr>
        </p:nvSpPr>
        <p:spPr>
          <a:xfrm>
            <a:off x="2484275" y="2967037"/>
            <a:ext cx="7223449" cy="695325"/>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6000" b="1" i="0" u="none" strike="noStrike" cap="none">
                <a:solidFill>
                  <a:schemeClr val="accent4"/>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dirty="0"/>
              <a:t>Click to add copy</a:t>
            </a:r>
            <a:endParaRPr dirty="0"/>
          </a:p>
        </p:txBody>
      </p:sp>
    </p:spTree>
    <p:extLst>
      <p:ext uri="{BB962C8B-B14F-4D97-AF65-F5344CB8AC3E}">
        <p14:creationId xmlns:p14="http://schemas.microsoft.com/office/powerpoint/2010/main" val="304650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29"/>
        <p:cNvGrpSpPr/>
        <p:nvPr/>
      </p:nvGrpSpPr>
      <p:grpSpPr>
        <a:xfrm>
          <a:off x="0" y="0"/>
          <a:ext cx="0" cy="0"/>
          <a:chOff x="0" y="0"/>
          <a:chExt cx="0" cy="0"/>
        </a:xfrm>
      </p:grpSpPr>
      <p:sp>
        <p:nvSpPr>
          <p:cNvPr id="30" name="Google Shape;30;p74"/>
          <p:cNvSpPr txBox="1">
            <a:spLocks noGrp="1"/>
          </p:cNvSpPr>
          <p:nvPr>
            <p:ph type="ctrTitle"/>
          </p:nvPr>
        </p:nvSpPr>
        <p:spPr>
          <a:xfrm>
            <a:off x="977269" y="2307846"/>
            <a:ext cx="10237462" cy="1421821"/>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5200"/>
              <a:buFont typeface="Arial"/>
              <a:buNone/>
              <a:defRPr sz="4800" b="1" i="0" u="none" strike="noStrike" cap="none">
                <a:solidFill>
                  <a:schemeClr val="bg2"/>
                </a:solidFill>
                <a:latin typeface="+mj-lt"/>
                <a:ea typeface="Arial"/>
                <a:cs typeface="Arial"/>
                <a:sym typeface="Arial"/>
              </a:defRPr>
            </a:lvl1pPr>
            <a:lvl2pPr marR="0" lvl="1"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Char char="■"/>
              <a:defRPr sz="6933" b="0" i="0" u="none" strike="noStrike" cap="none">
                <a:solidFill>
                  <a:srgbClr val="000000"/>
                </a:solidFill>
                <a:latin typeface="Arial"/>
                <a:ea typeface="Arial"/>
                <a:cs typeface="Arial"/>
                <a:sym typeface="Arial"/>
              </a:defRPr>
            </a:lvl9pPr>
          </a:lstStyle>
          <a:p>
            <a:r>
              <a:rPr lang="en-US" dirty="0"/>
              <a:t>Click to edit Master title style</a:t>
            </a:r>
            <a:endParaRPr dirty="0"/>
          </a:p>
        </p:txBody>
      </p:sp>
      <p:sp>
        <p:nvSpPr>
          <p:cNvPr id="31" name="Google Shape;31;p74"/>
          <p:cNvSpPr txBox="1">
            <a:spLocks noGrp="1"/>
          </p:cNvSpPr>
          <p:nvPr>
            <p:ph type="subTitle" idx="1"/>
          </p:nvPr>
        </p:nvSpPr>
        <p:spPr>
          <a:xfrm>
            <a:off x="977269" y="3823452"/>
            <a:ext cx="10237462" cy="729498"/>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2800"/>
              <a:buFont typeface="Arial"/>
              <a:buNone/>
              <a:defRPr sz="3200" b="0" i="0" u="none" strike="noStrike" cap="none">
                <a:solidFill>
                  <a:srgbClr val="2173B9"/>
                </a:solidFill>
                <a:latin typeface="+mn-lt"/>
                <a:ea typeface="Inter 24pt" panose="02000503000000020004" pitchFamily="2" charset="0"/>
                <a:cs typeface="Arial"/>
                <a:sym typeface="Arial"/>
              </a:defRPr>
            </a:lvl1pPr>
            <a:lvl2pPr marR="0" lvl="1"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9pPr>
          </a:lstStyle>
          <a:p>
            <a:r>
              <a:rPr lang="en-US"/>
              <a:t>Click to edit Master subtitle style</a:t>
            </a:r>
            <a:endParaRPr dirty="0"/>
          </a:p>
        </p:txBody>
      </p:sp>
      <p:sp>
        <p:nvSpPr>
          <p:cNvPr id="3" name="Google Shape;14;p66">
            <a:extLst>
              <a:ext uri="{FF2B5EF4-FFF2-40B4-BE49-F238E27FC236}">
                <a16:creationId xmlns:a16="http://schemas.microsoft.com/office/drawing/2014/main" id="{489E5F69-B5D7-4CE5-FA63-9183D9D5C982}"/>
              </a:ext>
            </a:extLst>
          </p:cNvPr>
          <p:cNvSpPr txBox="1">
            <a:spLocks noGrp="1"/>
          </p:cNvSpPr>
          <p:nvPr>
            <p:ph type="sldNum" idx="12"/>
          </p:nvPr>
        </p:nvSpPr>
        <p:spPr>
          <a:xfrm>
            <a:off x="11568478" y="6332861"/>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cxnSp>
        <p:nvCxnSpPr>
          <p:cNvPr id="5" name="Straight Connector 4">
            <a:extLst>
              <a:ext uri="{FF2B5EF4-FFF2-40B4-BE49-F238E27FC236}">
                <a16:creationId xmlns:a16="http://schemas.microsoft.com/office/drawing/2014/main" id="{D0987F0B-CB5E-6C77-E3F6-4F5324AFE7C1}"/>
              </a:ext>
            </a:extLst>
          </p:cNvPr>
          <p:cNvCxnSpPr>
            <a:cxnSpLocks/>
          </p:cNvCxnSpPr>
          <p:nvPr userDrawn="1"/>
        </p:nvCxnSpPr>
        <p:spPr>
          <a:xfrm>
            <a:off x="1060941" y="3729667"/>
            <a:ext cx="648652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Google Shape;16;p67" title="CLB-Logo-Blue- transparent copy.png">
            <a:extLst>
              <a:ext uri="{FF2B5EF4-FFF2-40B4-BE49-F238E27FC236}">
                <a16:creationId xmlns:a16="http://schemas.microsoft.com/office/drawing/2014/main" id="{C237FA13-E4FC-6FDE-0FE5-59B5DF83EFB6}"/>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7080740" y="296623"/>
            <a:ext cx="5720860" cy="6264754"/>
          </a:xfrm>
          <a:prstGeom prst="rect">
            <a:avLst/>
          </a:prstGeom>
          <a:noFill/>
          <a:ln>
            <a:noFill/>
          </a:ln>
        </p:spPr>
      </p:pic>
    </p:spTree>
    <p:extLst>
      <p:ext uri="{BB962C8B-B14F-4D97-AF65-F5344CB8AC3E}">
        <p14:creationId xmlns:p14="http://schemas.microsoft.com/office/powerpoint/2010/main" val="3150245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34"/>
        <p:cNvGrpSpPr/>
        <p:nvPr/>
      </p:nvGrpSpPr>
      <p:grpSpPr>
        <a:xfrm>
          <a:off x="0" y="0"/>
          <a:ext cx="0" cy="0"/>
          <a:chOff x="0" y="0"/>
          <a:chExt cx="0" cy="0"/>
        </a:xfrm>
      </p:grpSpPr>
      <p:sp>
        <p:nvSpPr>
          <p:cNvPr id="35" name="Google Shape;35;p75"/>
          <p:cNvSpPr txBox="1">
            <a:spLocks noGrp="1"/>
          </p:cNvSpPr>
          <p:nvPr>
            <p:ph type="title"/>
          </p:nvPr>
        </p:nvSpPr>
        <p:spPr>
          <a:xfrm>
            <a:off x="552450" y="501292"/>
            <a:ext cx="11223950" cy="7636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36" name="Google Shape;36;p75"/>
          <p:cNvSpPr txBox="1">
            <a:spLocks noGrp="1"/>
          </p:cNvSpPr>
          <p:nvPr>
            <p:ph type="body" idx="1"/>
          </p:nvPr>
        </p:nvSpPr>
        <p:spPr>
          <a:xfrm>
            <a:off x="552450" y="1739900"/>
            <a:ext cx="5196350" cy="4374158"/>
          </a:xfrm>
          <a:prstGeom prst="rect">
            <a:avLst/>
          </a:prstGeom>
          <a:noFill/>
          <a:ln>
            <a:noFill/>
          </a:ln>
        </p:spPr>
        <p:txBody>
          <a:bodyPr spcFirstLastPara="1" wrap="square" lIns="91425" tIns="91425" rIns="91425" bIns="91425" anchor="ctr" anchorCtr="0">
            <a:noAutofit/>
          </a:bodyPr>
          <a:lstStyle>
            <a:lvl1pPr marL="380985" marR="0" lvl="0" indent="-264573" algn="l" rtl="0">
              <a:lnSpc>
                <a:spcPct val="100000"/>
              </a:lnSpc>
              <a:spcBef>
                <a:spcPts val="0"/>
              </a:spcBef>
              <a:spcAft>
                <a:spcPts val="0"/>
              </a:spcAft>
              <a:buClr>
                <a:srgbClr val="000000"/>
              </a:buClr>
              <a:buSzPts val="1400"/>
              <a:buFont typeface="Arial"/>
              <a:buNone/>
              <a:defRPr sz="2400" b="0" i="0" u="none" strike="noStrike" cap="none">
                <a:solidFill>
                  <a:schemeClr val="tx1">
                    <a:lumMod val="95000"/>
                    <a:lumOff val="5000"/>
                  </a:schemeClr>
                </a:solidFill>
                <a:latin typeface="Inter 24pt" panose="02000503000000020004" pitchFamily="2" charset="0"/>
                <a:ea typeface="Inter 24pt" panose="02000503000000020004" pitchFamily="2" charset="0"/>
                <a:cs typeface="Arial"/>
                <a:sym typeface="Arial"/>
              </a:defRPr>
            </a:lvl1pPr>
            <a:lvl2pPr marL="761970" marR="0" lvl="1"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2pPr>
            <a:lvl3pPr marL="1142954" marR="0" lvl="2"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3pPr>
            <a:lvl4pPr marL="1523939" marR="0" lvl="3"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4pPr>
            <a:lvl5pPr marL="1904924" marR="0" lvl="4"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5pPr>
            <a:lvl6pPr marL="2285909" marR="0" lvl="5"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6pPr>
            <a:lvl7pPr marL="2666893" marR="0" lvl="6"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7pPr>
            <a:lvl8pPr marL="3047878" marR="0" lvl="7"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8pPr>
            <a:lvl9pPr marL="3428863" marR="0" lvl="8"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37" name="Google Shape;37;p75"/>
          <p:cNvSpPr txBox="1">
            <a:spLocks noGrp="1"/>
          </p:cNvSpPr>
          <p:nvPr>
            <p:ph type="body" idx="2"/>
          </p:nvPr>
        </p:nvSpPr>
        <p:spPr>
          <a:xfrm>
            <a:off x="6443200" y="1739900"/>
            <a:ext cx="5333200" cy="4374158"/>
          </a:xfrm>
          <a:prstGeom prst="rect">
            <a:avLst/>
          </a:prstGeom>
          <a:noFill/>
          <a:ln>
            <a:noFill/>
          </a:ln>
        </p:spPr>
        <p:txBody>
          <a:bodyPr spcFirstLastPara="1" wrap="square" lIns="91425" tIns="91425" rIns="91425" bIns="91425" anchor="ctr" anchorCtr="0">
            <a:noAutofit/>
          </a:bodyPr>
          <a:lstStyle>
            <a:lvl1pPr marL="380985" marR="0" lvl="0" indent="-264573" algn="l" rtl="0">
              <a:lnSpc>
                <a:spcPct val="100000"/>
              </a:lnSpc>
              <a:spcBef>
                <a:spcPts val="0"/>
              </a:spcBef>
              <a:spcAft>
                <a:spcPts val="0"/>
              </a:spcAft>
              <a:buClr>
                <a:srgbClr val="000000"/>
              </a:buClr>
              <a:buSzPts val="1400"/>
              <a:buFont typeface="Arial"/>
              <a:buNone/>
              <a:defRPr sz="2400" b="0" i="0" u="none" strike="noStrike" cap="none">
                <a:solidFill>
                  <a:schemeClr val="tx1">
                    <a:lumMod val="95000"/>
                    <a:lumOff val="5000"/>
                  </a:schemeClr>
                </a:solidFill>
                <a:latin typeface="Inter 24pt" panose="02000503000000020004" pitchFamily="2" charset="0"/>
                <a:ea typeface="Inter 24pt" panose="02000503000000020004" pitchFamily="2" charset="0"/>
                <a:cs typeface="Arial"/>
                <a:sym typeface="Arial"/>
              </a:defRPr>
            </a:lvl1pPr>
            <a:lvl2pPr marL="761970" marR="0" lvl="1"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2pPr>
            <a:lvl3pPr marL="1142954" marR="0" lvl="2"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3pPr>
            <a:lvl4pPr marL="1523939" marR="0" lvl="3"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4pPr>
            <a:lvl5pPr marL="1904924" marR="0" lvl="4"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5pPr>
            <a:lvl6pPr marL="2285909" marR="0" lvl="5"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6pPr>
            <a:lvl7pPr marL="2666893" marR="0" lvl="6"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7pPr>
            <a:lvl8pPr marL="3047878" marR="0" lvl="7"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8pPr>
            <a:lvl9pPr marL="3428863" marR="0" lvl="8" indent="-253990" algn="l" rtl="0">
              <a:lnSpc>
                <a:spcPct val="100000"/>
              </a:lnSpc>
              <a:spcBef>
                <a:spcPts val="0"/>
              </a:spcBef>
              <a:spcAft>
                <a:spcPts val="0"/>
              </a:spcAft>
              <a:buClr>
                <a:srgbClr val="000000"/>
              </a:buClr>
              <a:buSzPts val="1200"/>
              <a:buFont typeface="Arial"/>
              <a:buChar char="■"/>
              <a:defRPr sz="1600"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38" name="Google Shape;38;p7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endParaRPr>
          </a:p>
        </p:txBody>
      </p:sp>
    </p:spTree>
    <p:extLst>
      <p:ext uri="{BB962C8B-B14F-4D97-AF65-F5344CB8AC3E}">
        <p14:creationId xmlns:p14="http://schemas.microsoft.com/office/powerpoint/2010/main" val="1254001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preserve="1">
  <p:cSld name="1_Title only">
    <p:spTree>
      <p:nvGrpSpPr>
        <p:cNvPr id="1" name="Shape 40"/>
        <p:cNvGrpSpPr/>
        <p:nvPr/>
      </p:nvGrpSpPr>
      <p:grpSpPr>
        <a:xfrm>
          <a:off x="0" y="0"/>
          <a:ext cx="0" cy="0"/>
          <a:chOff x="0" y="0"/>
          <a:chExt cx="0" cy="0"/>
        </a:xfrm>
      </p:grpSpPr>
      <p:sp>
        <p:nvSpPr>
          <p:cNvPr id="41" name="Google Shape;41;p76"/>
          <p:cNvSpPr txBox="1">
            <a:spLocks noGrp="1"/>
          </p:cNvSpPr>
          <p:nvPr>
            <p:ph type="title"/>
          </p:nvPr>
        </p:nvSpPr>
        <p:spPr>
          <a:xfrm>
            <a:off x="682791" y="583341"/>
            <a:ext cx="11100125" cy="7636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42" name="Google Shape;42;p7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endParaRPr>
          </a:p>
        </p:txBody>
      </p:sp>
      <p:pic>
        <p:nvPicPr>
          <p:cNvPr id="2" name="Google Shape;16;p67" title="CLB-Logo-Blue- transparent copy.png">
            <a:extLst>
              <a:ext uri="{FF2B5EF4-FFF2-40B4-BE49-F238E27FC236}">
                <a16:creationId xmlns:a16="http://schemas.microsoft.com/office/drawing/2014/main" id="{8DF2C0EE-044F-1110-9BB6-3CD69F746D0F}"/>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3238500" y="326667"/>
            <a:ext cx="5715000" cy="6143539"/>
          </a:xfrm>
          <a:prstGeom prst="rect">
            <a:avLst/>
          </a:prstGeom>
          <a:noFill/>
          <a:ln>
            <a:noFill/>
          </a:ln>
        </p:spPr>
      </p:pic>
    </p:spTree>
    <p:extLst>
      <p:ext uri="{BB962C8B-B14F-4D97-AF65-F5344CB8AC3E}">
        <p14:creationId xmlns:p14="http://schemas.microsoft.com/office/powerpoint/2010/main" val="1876495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51"/>
        <p:cNvGrpSpPr/>
        <p:nvPr/>
      </p:nvGrpSpPr>
      <p:grpSpPr>
        <a:xfrm>
          <a:off x="0" y="0"/>
          <a:ext cx="0" cy="0"/>
          <a:chOff x="0" y="0"/>
          <a:chExt cx="0" cy="0"/>
        </a:xfrm>
      </p:grpSpPr>
      <p:sp>
        <p:nvSpPr>
          <p:cNvPr id="52" name="Google Shape;52;p79"/>
          <p:cNvSpPr/>
          <p:nvPr/>
        </p:nvSpPr>
        <p:spPr>
          <a:xfrm>
            <a:off x="6096000" y="-167"/>
            <a:ext cx="6096000" cy="6858000"/>
          </a:xfrm>
          <a:prstGeom prst="rect">
            <a:avLst/>
          </a:prstGeom>
          <a:solidFill>
            <a:schemeClr val="bg2"/>
          </a:solidFill>
          <a:ln>
            <a:noFill/>
          </a:ln>
        </p:spPr>
        <p:txBody>
          <a:bodyPr spcFirstLastPara="1" wrap="square" lIns="121896" tIns="121896" rIns="121896" bIns="121896" anchor="ctr" anchorCtr="0">
            <a:noAutofit/>
          </a:bodyPr>
          <a:lstStyle/>
          <a:p>
            <a:pPr marL="0" marR="0" lvl="0" indent="0" algn="l" defTabSz="761970" rtl="0" eaLnBrk="1" fontAlgn="auto" latinLnBrk="0" hangingPunct="1">
              <a:lnSpc>
                <a:spcPct val="100000"/>
              </a:lnSpc>
              <a:spcBef>
                <a:spcPts val="0"/>
              </a:spcBef>
              <a:spcAft>
                <a:spcPts val="0"/>
              </a:spcAft>
              <a:buClr>
                <a:srgbClr val="000000"/>
              </a:buClr>
              <a:buSzPts val="2240"/>
              <a:buFont typeface="Arial" panose="020B0604020202020204" pitchFamily="34" charset="0"/>
              <a:buNone/>
              <a:tabLst/>
              <a:defRPr/>
            </a:pPr>
            <a:endParaRPr kumimoji="0" sz="2000" b="1" i="0" u="none" strike="noStrike" kern="0" cap="none" spc="0" normalizeH="0" baseline="0" noProof="0">
              <a:ln>
                <a:noFill/>
              </a:ln>
              <a:solidFill>
                <a:schemeClr val="bg1"/>
              </a:solidFill>
              <a:effectLst/>
              <a:uLnTx/>
              <a:uFillTx/>
              <a:latin typeface="+mj-lt"/>
              <a:ea typeface="Arial"/>
              <a:cs typeface="Arial"/>
              <a:sym typeface="Arial"/>
            </a:endParaRPr>
          </a:p>
        </p:txBody>
      </p:sp>
      <p:sp>
        <p:nvSpPr>
          <p:cNvPr id="53" name="Google Shape;53;p79"/>
          <p:cNvSpPr txBox="1">
            <a:spLocks noGrp="1"/>
          </p:cNvSpPr>
          <p:nvPr>
            <p:ph type="title"/>
          </p:nvPr>
        </p:nvSpPr>
        <p:spPr>
          <a:xfrm>
            <a:off x="657224" y="1644233"/>
            <a:ext cx="5090375" cy="19764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rgbClr val="000000"/>
              </a:buClr>
              <a:buSzPts val="4200"/>
              <a:buFont typeface="Arial"/>
              <a:buNone/>
              <a:defRPr sz="4400" b="1" i="0" u="none" strike="noStrike" cap="none">
                <a:solidFill>
                  <a:schemeClr val="bg2"/>
                </a:solidFill>
                <a:latin typeface="+mj-lt"/>
                <a:ea typeface="Arial"/>
                <a:cs typeface="Arial"/>
                <a:sym typeface="Arial"/>
              </a:defRPr>
            </a:lvl1pPr>
            <a:lvl2pPr marR="0" lvl="1"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Char char="■"/>
              <a:defRPr sz="5599"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54" name="Google Shape;54;p79"/>
          <p:cNvSpPr txBox="1">
            <a:spLocks noGrp="1"/>
          </p:cNvSpPr>
          <p:nvPr>
            <p:ph type="subTitle" idx="1"/>
          </p:nvPr>
        </p:nvSpPr>
        <p:spPr>
          <a:xfrm>
            <a:off x="657224" y="3737433"/>
            <a:ext cx="5090376" cy="834567"/>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100"/>
              <a:buFont typeface="Arial"/>
              <a:buNone/>
              <a:defRPr sz="2000" b="0" i="0" u="none" strike="noStrike" cap="none">
                <a:solidFill>
                  <a:schemeClr val="accent2"/>
                </a:solidFill>
                <a:latin typeface="+mj-lt"/>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799" b="0" i="0" u="none" strike="noStrike" cap="none">
                <a:solidFill>
                  <a:srgbClr val="000000"/>
                </a:solidFill>
                <a:latin typeface="Arial"/>
                <a:ea typeface="Arial"/>
                <a:cs typeface="Arial"/>
                <a:sym typeface="Arial"/>
              </a:defRPr>
            </a:lvl9pPr>
          </a:lstStyle>
          <a:p>
            <a:r>
              <a:rPr lang="en-US"/>
              <a:t>Click to edit Master subtitle style</a:t>
            </a:r>
            <a:endParaRPr dirty="0"/>
          </a:p>
        </p:txBody>
      </p:sp>
      <p:sp>
        <p:nvSpPr>
          <p:cNvPr id="55" name="Google Shape;55;p7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380985" marR="0" lvl="0" indent="-264573" algn="l" rtl="0">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n-lt"/>
                <a:ea typeface="Arial"/>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56" name="Google Shape;56;p7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400" b="1" i="0" u="none" strike="noStrike" cap="none">
                <a:solidFill>
                  <a:schemeClr val="dk2"/>
                </a:solidFill>
                <a:latin typeface="+mj-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b="1" kern="0">
              <a:solidFill>
                <a:srgbClr val="595959"/>
              </a:solidFill>
            </a:endParaRPr>
          </a:p>
        </p:txBody>
      </p:sp>
    </p:spTree>
    <p:extLst>
      <p:ext uri="{BB962C8B-B14F-4D97-AF65-F5344CB8AC3E}">
        <p14:creationId xmlns:p14="http://schemas.microsoft.com/office/powerpoint/2010/main" val="380797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927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59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25"/>
        <p:cNvGrpSpPr/>
        <p:nvPr/>
      </p:nvGrpSpPr>
      <p:grpSpPr>
        <a:xfrm>
          <a:off x="0" y="0"/>
          <a:ext cx="0" cy="0"/>
          <a:chOff x="0" y="0"/>
          <a:chExt cx="0" cy="0"/>
        </a:xfrm>
      </p:grpSpPr>
      <p:sp>
        <p:nvSpPr>
          <p:cNvPr id="26" name="Google Shape;26;p69"/>
          <p:cNvSpPr txBox="1">
            <a:spLocks noGrp="1"/>
          </p:cNvSpPr>
          <p:nvPr>
            <p:ph type="title"/>
          </p:nvPr>
        </p:nvSpPr>
        <p:spPr>
          <a:xfrm>
            <a:off x="1790700" y="2867799"/>
            <a:ext cx="9505911" cy="1122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3600"/>
              <a:buFont typeface="Arial"/>
              <a:buNone/>
              <a:defRPr sz="4800" b="1" i="0" u="none" strike="noStrike" cap="none">
                <a:solidFill>
                  <a:schemeClr val="bg2"/>
                </a:solidFill>
                <a:latin typeface="+mj-lt"/>
                <a:ea typeface="Arial"/>
                <a:cs typeface="Arial"/>
                <a:sym typeface="Arial"/>
              </a:defRPr>
            </a:lvl1pPr>
            <a:lvl2pPr marR="0" lvl="1"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600"/>
              <a:buFont typeface="Arial"/>
              <a:buChar char="■"/>
              <a:defRPr sz="4800"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27" name="Google Shape;27;p6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endParaRPr>
          </a:p>
        </p:txBody>
      </p:sp>
      <p:pic>
        <p:nvPicPr>
          <p:cNvPr id="3" name="Google Shape;16;p67" title="CLB-Logo-Blue- transparent copy.png">
            <a:extLst>
              <a:ext uri="{FF2B5EF4-FFF2-40B4-BE49-F238E27FC236}">
                <a16:creationId xmlns:a16="http://schemas.microsoft.com/office/drawing/2014/main" id="{6269514F-B504-F5AC-F119-7D077CD3EB72}"/>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3581401" y="378888"/>
            <a:ext cx="5730240" cy="6100223"/>
          </a:xfrm>
          <a:prstGeom prst="rect">
            <a:avLst/>
          </a:prstGeom>
          <a:noFill/>
          <a:ln>
            <a:noFill/>
          </a:ln>
        </p:spPr>
      </p:pic>
    </p:spTree>
    <p:extLst>
      <p:ext uri="{BB962C8B-B14F-4D97-AF65-F5344CB8AC3E}">
        <p14:creationId xmlns:p14="http://schemas.microsoft.com/office/powerpoint/2010/main" val="292108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1"/>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AB2F07B-C361-2444-341B-524AC94F17B3}"/>
              </a:ext>
            </a:extLst>
          </p:cNvPr>
          <p:cNvSpPr/>
          <p:nvPr userDrawn="1"/>
        </p:nvSpPr>
        <p:spPr>
          <a:xfrm>
            <a:off x="571498" y="374708"/>
            <a:ext cx="11734802" cy="728186"/>
          </a:xfrm>
          <a:prstGeom prst="roundRect">
            <a:avLst/>
          </a:prstGeom>
          <a:solidFill>
            <a:srgbClr val="4A3F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Google Shape;12;p66"/>
          <p:cNvSpPr txBox="1">
            <a:spLocks noGrp="1"/>
          </p:cNvSpPr>
          <p:nvPr>
            <p:ph type="title"/>
          </p:nvPr>
        </p:nvSpPr>
        <p:spPr>
          <a:xfrm>
            <a:off x="733424" y="458859"/>
            <a:ext cx="11042975" cy="583877"/>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13" name="Google Shape;13;p66"/>
          <p:cNvSpPr txBox="1">
            <a:spLocks noGrp="1"/>
          </p:cNvSpPr>
          <p:nvPr>
            <p:ph type="body" idx="1"/>
          </p:nvPr>
        </p:nvSpPr>
        <p:spPr>
          <a:xfrm>
            <a:off x="733424" y="1655010"/>
            <a:ext cx="11042975" cy="4463058"/>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pic>
        <p:nvPicPr>
          <p:cNvPr id="2" name="Google Shape;33;p74" title="CLB-Logo-Blue- transparent.png">
            <a:extLst>
              <a:ext uri="{FF2B5EF4-FFF2-40B4-BE49-F238E27FC236}">
                <a16:creationId xmlns:a16="http://schemas.microsoft.com/office/drawing/2014/main" id="{FB544469-15F1-AFE4-287C-EF1F6B45CDCB}"/>
              </a:ext>
            </a:extLst>
          </p:cNvPr>
          <p:cNvPicPr preferRelativeResize="0"/>
          <p:nvPr userDrawn="1"/>
        </p:nvPicPr>
        <p:blipFill rotWithShape="1">
          <a:blip r:embed="rId2">
            <a:alphaModFix/>
            <a:duotone>
              <a:schemeClr val="bg2">
                <a:shade val="45000"/>
                <a:satMod val="135000"/>
              </a:schemeClr>
              <a:prstClr val="white"/>
            </a:duotone>
            <a:extLst>
              <a:ext uri="{BEBA8EAE-BF5A-486C-A8C5-ECC9F3942E4B}">
                <a14:imgProps xmlns:a14="http://schemas.microsoft.com/office/drawing/2010/main">
                  <a14:imgLayer r:embed="rId3">
                    <a14:imgEffect>
                      <a14:artisticPaintStrokes/>
                    </a14:imgEffect>
                    <a14:imgEffect>
                      <a14:saturation sat="33000"/>
                    </a14:imgEffect>
                  </a14:imgLayer>
                </a14:imgProps>
              </a:ext>
            </a:extLst>
          </a:blip>
          <a:srcRect/>
          <a:stretch/>
        </p:blipFill>
        <p:spPr>
          <a:xfrm>
            <a:off x="11370114" y="6035722"/>
            <a:ext cx="654765" cy="728186"/>
          </a:xfrm>
          <a:prstGeom prst="rect">
            <a:avLst/>
          </a:prstGeom>
          <a:noFill/>
          <a:ln>
            <a:noFill/>
          </a:ln>
        </p:spPr>
      </p:pic>
      <p:sp>
        <p:nvSpPr>
          <p:cNvPr id="6" name="Google Shape;14;p66">
            <a:extLst>
              <a:ext uri="{FF2B5EF4-FFF2-40B4-BE49-F238E27FC236}">
                <a16:creationId xmlns:a16="http://schemas.microsoft.com/office/drawing/2014/main" id="{597C665F-4C03-361C-9852-9FB2FA02B510}"/>
              </a:ext>
            </a:extLst>
          </p:cNvPr>
          <p:cNvSpPr txBox="1">
            <a:spLocks noGrp="1"/>
          </p:cNvSpPr>
          <p:nvPr>
            <p:ph type="sldNum" idx="12"/>
          </p:nvPr>
        </p:nvSpPr>
        <p:spPr>
          <a:xfrm>
            <a:off x="10537906" y="6393821"/>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spTree>
    <p:extLst>
      <p:ext uri="{BB962C8B-B14F-4D97-AF65-F5344CB8AC3E}">
        <p14:creationId xmlns:p14="http://schemas.microsoft.com/office/powerpoint/2010/main" val="214055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1"/>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9F59EA-7DCC-8FF3-4C8D-193E9EF18D41}"/>
              </a:ext>
            </a:extLst>
          </p:cNvPr>
          <p:cNvSpPr/>
          <p:nvPr userDrawn="1"/>
        </p:nvSpPr>
        <p:spPr>
          <a:xfrm>
            <a:off x="571498" y="374708"/>
            <a:ext cx="11734802" cy="728186"/>
          </a:xfrm>
          <a:prstGeom prst="roundRect">
            <a:avLst/>
          </a:prstGeom>
          <a:gradFill flip="none" rotWithShape="1">
            <a:gsLst>
              <a:gs pos="0">
                <a:schemeClr val="bg2"/>
              </a:gs>
              <a:gs pos="74000">
                <a:schemeClr val="bg2">
                  <a:lumMod val="75000"/>
                </a:schemeClr>
              </a:gs>
              <a:gs pos="83000">
                <a:schemeClr val="bg2">
                  <a:lumMod val="60000"/>
                  <a:lumOff val="40000"/>
                </a:schemeClr>
              </a:gs>
              <a:gs pos="100000">
                <a:schemeClr val="bg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3" name="Google Shape;13;p66"/>
          <p:cNvSpPr txBox="1">
            <a:spLocks noGrp="1"/>
          </p:cNvSpPr>
          <p:nvPr>
            <p:ph type="body" idx="1"/>
          </p:nvPr>
        </p:nvSpPr>
        <p:spPr>
          <a:xfrm>
            <a:off x="733424" y="1667709"/>
            <a:ext cx="11042976" cy="4409083"/>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pic>
        <p:nvPicPr>
          <p:cNvPr id="3" name="Google Shape;16;p67" title="CLB-Logo-Blue- transparent copy.png">
            <a:extLst>
              <a:ext uri="{FF2B5EF4-FFF2-40B4-BE49-F238E27FC236}">
                <a16:creationId xmlns:a16="http://schemas.microsoft.com/office/drawing/2014/main" id="{D43458A3-862B-482F-FF0D-FF4EBBC758B4}"/>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8658225" y="1360197"/>
            <a:ext cx="4243751" cy="4951121"/>
          </a:xfrm>
          <a:prstGeom prst="rect">
            <a:avLst/>
          </a:prstGeom>
          <a:noFill/>
          <a:ln>
            <a:noFill/>
          </a:ln>
        </p:spPr>
      </p:pic>
      <p:sp>
        <p:nvSpPr>
          <p:cNvPr id="4" name="Google Shape;14;p66">
            <a:extLst>
              <a:ext uri="{FF2B5EF4-FFF2-40B4-BE49-F238E27FC236}">
                <a16:creationId xmlns:a16="http://schemas.microsoft.com/office/drawing/2014/main" id="{1A3CCDFA-1964-E2EA-CF80-C1A63B973E3B}"/>
              </a:ext>
            </a:extLst>
          </p:cNvPr>
          <p:cNvSpPr txBox="1">
            <a:spLocks noGrp="1"/>
          </p:cNvSpPr>
          <p:nvPr>
            <p:ph type="sldNum" idx="12"/>
          </p:nvPr>
        </p:nvSpPr>
        <p:spPr>
          <a:xfrm>
            <a:off x="11568478" y="6328079"/>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sp>
        <p:nvSpPr>
          <p:cNvPr id="18" name="Google Shape;12;p66">
            <a:extLst>
              <a:ext uri="{FF2B5EF4-FFF2-40B4-BE49-F238E27FC236}">
                <a16:creationId xmlns:a16="http://schemas.microsoft.com/office/drawing/2014/main" id="{0C546564-9146-C9AA-03DC-5906828C5226}"/>
              </a:ext>
            </a:extLst>
          </p:cNvPr>
          <p:cNvSpPr txBox="1">
            <a:spLocks noGrp="1"/>
          </p:cNvSpPr>
          <p:nvPr>
            <p:ph type="title"/>
          </p:nvPr>
        </p:nvSpPr>
        <p:spPr>
          <a:xfrm>
            <a:off x="733424" y="458859"/>
            <a:ext cx="11042975" cy="583877"/>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Tree>
    <p:extLst>
      <p:ext uri="{BB962C8B-B14F-4D97-AF65-F5344CB8AC3E}">
        <p14:creationId xmlns:p14="http://schemas.microsoft.com/office/powerpoint/2010/main" val="30563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1"/>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14B8166-31C7-D1C1-59AA-290615CECBB9}"/>
              </a:ext>
            </a:extLst>
          </p:cNvPr>
          <p:cNvSpPr/>
          <p:nvPr userDrawn="1"/>
        </p:nvSpPr>
        <p:spPr>
          <a:xfrm>
            <a:off x="571498" y="374708"/>
            <a:ext cx="11734802" cy="728186"/>
          </a:xfrm>
          <a:prstGeom prst="roundRect">
            <a:avLst/>
          </a:prstGeom>
          <a:gradFill flip="none" rotWithShape="1">
            <a:gsLst>
              <a:gs pos="0">
                <a:schemeClr val="bg2"/>
              </a:gs>
              <a:gs pos="74000">
                <a:schemeClr val="bg2">
                  <a:lumMod val="75000"/>
                </a:schemeClr>
              </a:gs>
              <a:gs pos="83000">
                <a:schemeClr val="bg2">
                  <a:lumMod val="60000"/>
                  <a:lumOff val="40000"/>
                </a:schemeClr>
              </a:gs>
              <a:gs pos="100000">
                <a:schemeClr val="bg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3" name="Google Shape;13;p66"/>
          <p:cNvSpPr txBox="1">
            <a:spLocks noGrp="1"/>
          </p:cNvSpPr>
          <p:nvPr>
            <p:ph type="body" idx="1"/>
          </p:nvPr>
        </p:nvSpPr>
        <p:spPr>
          <a:xfrm>
            <a:off x="733424" y="1674393"/>
            <a:ext cx="11042976" cy="4396383"/>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4" name="Google Shape;14;p66">
            <a:extLst>
              <a:ext uri="{FF2B5EF4-FFF2-40B4-BE49-F238E27FC236}">
                <a16:creationId xmlns:a16="http://schemas.microsoft.com/office/drawing/2014/main" id="{1A3CCDFA-1964-E2EA-CF80-C1A63B973E3B}"/>
              </a:ext>
            </a:extLst>
          </p:cNvPr>
          <p:cNvSpPr txBox="1">
            <a:spLocks noGrp="1"/>
          </p:cNvSpPr>
          <p:nvPr>
            <p:ph type="sldNum" idx="12"/>
          </p:nvPr>
        </p:nvSpPr>
        <p:spPr>
          <a:xfrm>
            <a:off x="11568478" y="6328079"/>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pic>
        <p:nvPicPr>
          <p:cNvPr id="9" name="Google Shape;16;p67" title="CLB-Logo-Blue- transparent copy.png">
            <a:extLst>
              <a:ext uri="{FF2B5EF4-FFF2-40B4-BE49-F238E27FC236}">
                <a16:creationId xmlns:a16="http://schemas.microsoft.com/office/drawing/2014/main" id="{FA156923-D075-BB76-B62A-933B233AAFA8}"/>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4071130" y="1069027"/>
            <a:ext cx="4735537" cy="5276877"/>
          </a:xfrm>
          <a:prstGeom prst="rect">
            <a:avLst/>
          </a:prstGeom>
          <a:noFill/>
          <a:ln>
            <a:noFill/>
          </a:ln>
        </p:spPr>
      </p:pic>
      <p:sp>
        <p:nvSpPr>
          <p:cNvPr id="14" name="Google Shape;12;p66">
            <a:extLst>
              <a:ext uri="{FF2B5EF4-FFF2-40B4-BE49-F238E27FC236}">
                <a16:creationId xmlns:a16="http://schemas.microsoft.com/office/drawing/2014/main" id="{B38CD449-E542-8495-B57B-F62AD1ECAB86}"/>
              </a:ext>
            </a:extLst>
          </p:cNvPr>
          <p:cNvSpPr txBox="1">
            <a:spLocks noGrp="1"/>
          </p:cNvSpPr>
          <p:nvPr>
            <p:ph type="title"/>
          </p:nvPr>
        </p:nvSpPr>
        <p:spPr>
          <a:xfrm>
            <a:off x="733424" y="442817"/>
            <a:ext cx="11042975" cy="609278"/>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Tree>
    <p:extLst>
      <p:ext uri="{BB962C8B-B14F-4D97-AF65-F5344CB8AC3E}">
        <p14:creationId xmlns:p14="http://schemas.microsoft.com/office/powerpoint/2010/main" val="1547302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reserve="1">
  <p:cSld name="1_Title and body">
    <p:spTree>
      <p:nvGrpSpPr>
        <p:cNvPr id="1" name="Shape 11"/>
        <p:cNvGrpSpPr/>
        <p:nvPr/>
      </p:nvGrpSpPr>
      <p:grpSpPr>
        <a:xfrm>
          <a:off x="0" y="0"/>
          <a:ext cx="0" cy="0"/>
          <a:chOff x="0" y="0"/>
          <a:chExt cx="0" cy="0"/>
        </a:xfrm>
      </p:grpSpPr>
      <p:sp>
        <p:nvSpPr>
          <p:cNvPr id="12" name="Google Shape;12;p66"/>
          <p:cNvSpPr txBox="1">
            <a:spLocks noGrp="1"/>
          </p:cNvSpPr>
          <p:nvPr>
            <p:ph type="title"/>
          </p:nvPr>
        </p:nvSpPr>
        <p:spPr>
          <a:xfrm>
            <a:off x="762000" y="456039"/>
            <a:ext cx="11014400" cy="695325"/>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13" name="Google Shape;13;p66"/>
          <p:cNvSpPr txBox="1">
            <a:spLocks noGrp="1"/>
          </p:cNvSpPr>
          <p:nvPr>
            <p:ph type="body" idx="1"/>
          </p:nvPr>
        </p:nvSpPr>
        <p:spPr>
          <a:xfrm>
            <a:off x="762000" y="1800993"/>
            <a:ext cx="11014399" cy="4555200"/>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2" name="Google Shape;14;p66">
            <a:extLst>
              <a:ext uri="{FF2B5EF4-FFF2-40B4-BE49-F238E27FC236}">
                <a16:creationId xmlns:a16="http://schemas.microsoft.com/office/drawing/2014/main" id="{DE206A24-9220-7AD6-898D-B39B76F77164}"/>
              </a:ext>
            </a:extLst>
          </p:cNvPr>
          <p:cNvSpPr txBox="1">
            <a:spLocks noGrp="1"/>
          </p:cNvSpPr>
          <p:nvPr>
            <p:ph type="sldNum" idx="12"/>
          </p:nvPr>
        </p:nvSpPr>
        <p:spPr>
          <a:xfrm>
            <a:off x="11690431" y="6393821"/>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cxnSp>
        <p:nvCxnSpPr>
          <p:cNvPr id="6" name="Straight Connector 5">
            <a:extLst>
              <a:ext uri="{FF2B5EF4-FFF2-40B4-BE49-F238E27FC236}">
                <a16:creationId xmlns:a16="http://schemas.microsoft.com/office/drawing/2014/main" id="{B780FD75-1A24-84EE-9FA4-A4C7D196965B}"/>
              </a:ext>
            </a:extLst>
          </p:cNvPr>
          <p:cNvCxnSpPr>
            <a:cxnSpLocks/>
          </p:cNvCxnSpPr>
          <p:nvPr userDrawn="1"/>
        </p:nvCxnSpPr>
        <p:spPr>
          <a:xfrm>
            <a:off x="762000" y="1195460"/>
            <a:ext cx="1101439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oogle Shape;16;p67" title="CLB-Logo-Blue- transparent copy.png">
            <a:extLst>
              <a:ext uri="{FF2B5EF4-FFF2-40B4-BE49-F238E27FC236}">
                <a16:creationId xmlns:a16="http://schemas.microsoft.com/office/drawing/2014/main" id="{69B2161F-D319-8CF0-EFFB-FE2A8D099A5E}"/>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8632825" y="1417929"/>
            <a:ext cx="4243751" cy="4951121"/>
          </a:xfrm>
          <a:prstGeom prst="rect">
            <a:avLst/>
          </a:prstGeom>
          <a:noFill/>
          <a:ln>
            <a:noFill/>
          </a:ln>
        </p:spPr>
      </p:pic>
    </p:spTree>
    <p:extLst>
      <p:ext uri="{BB962C8B-B14F-4D97-AF65-F5344CB8AC3E}">
        <p14:creationId xmlns:p14="http://schemas.microsoft.com/office/powerpoint/2010/main" val="1675482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reserve="1">
  <p:cSld name="1_Title and body">
    <p:spTree>
      <p:nvGrpSpPr>
        <p:cNvPr id="1" name="Shape 11"/>
        <p:cNvGrpSpPr/>
        <p:nvPr/>
      </p:nvGrpSpPr>
      <p:grpSpPr>
        <a:xfrm>
          <a:off x="0" y="0"/>
          <a:ext cx="0" cy="0"/>
          <a:chOff x="0" y="0"/>
          <a:chExt cx="0" cy="0"/>
        </a:xfrm>
      </p:grpSpPr>
      <p:sp>
        <p:nvSpPr>
          <p:cNvPr id="12" name="Google Shape;12;p66"/>
          <p:cNvSpPr txBox="1">
            <a:spLocks noGrp="1"/>
          </p:cNvSpPr>
          <p:nvPr>
            <p:ph type="title"/>
          </p:nvPr>
        </p:nvSpPr>
        <p:spPr>
          <a:xfrm>
            <a:off x="749300" y="491889"/>
            <a:ext cx="11000968" cy="695325"/>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13" name="Google Shape;13;p66"/>
          <p:cNvSpPr txBox="1">
            <a:spLocks noGrp="1"/>
          </p:cNvSpPr>
          <p:nvPr>
            <p:ph type="body" idx="1"/>
          </p:nvPr>
        </p:nvSpPr>
        <p:spPr>
          <a:xfrm>
            <a:off x="775430" y="1752599"/>
            <a:ext cx="11000969" cy="4205883"/>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4" name="Google Shape;14;p66">
            <a:extLst>
              <a:ext uri="{FF2B5EF4-FFF2-40B4-BE49-F238E27FC236}">
                <a16:creationId xmlns:a16="http://schemas.microsoft.com/office/drawing/2014/main" id="{3F4ED12F-99A7-116F-4CA3-7BC435F2E80E}"/>
              </a:ext>
            </a:extLst>
          </p:cNvPr>
          <p:cNvSpPr txBox="1">
            <a:spLocks noGrp="1"/>
          </p:cNvSpPr>
          <p:nvPr>
            <p:ph type="sldNum" idx="12"/>
          </p:nvPr>
        </p:nvSpPr>
        <p:spPr>
          <a:xfrm>
            <a:off x="11750268" y="6410866"/>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pic>
        <p:nvPicPr>
          <p:cNvPr id="5" name="Google Shape;16;p67" title="CLB-Logo-Blue- transparent copy.png">
            <a:extLst>
              <a:ext uri="{FF2B5EF4-FFF2-40B4-BE49-F238E27FC236}">
                <a16:creationId xmlns:a16="http://schemas.microsoft.com/office/drawing/2014/main" id="{F1C16EEF-2A95-F14A-FFF5-AD8099B390F3}"/>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4012223" y="899517"/>
            <a:ext cx="5086057" cy="5570690"/>
          </a:xfrm>
          <a:prstGeom prst="rect">
            <a:avLst/>
          </a:prstGeom>
          <a:noFill/>
          <a:ln>
            <a:noFill/>
          </a:ln>
        </p:spPr>
      </p:pic>
      <p:cxnSp>
        <p:nvCxnSpPr>
          <p:cNvPr id="6" name="Straight Connector 5">
            <a:extLst>
              <a:ext uri="{FF2B5EF4-FFF2-40B4-BE49-F238E27FC236}">
                <a16:creationId xmlns:a16="http://schemas.microsoft.com/office/drawing/2014/main" id="{B36EA661-F500-16F7-0B11-847912316FAE}"/>
              </a:ext>
            </a:extLst>
          </p:cNvPr>
          <p:cNvCxnSpPr>
            <a:cxnSpLocks/>
          </p:cNvCxnSpPr>
          <p:nvPr userDrawn="1"/>
        </p:nvCxnSpPr>
        <p:spPr>
          <a:xfrm>
            <a:off x="762000" y="1195460"/>
            <a:ext cx="1101439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369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11"/>
        <p:cNvGrpSpPr/>
        <p:nvPr/>
      </p:nvGrpSpPr>
      <p:grpSpPr>
        <a:xfrm>
          <a:off x="0" y="0"/>
          <a:ext cx="0" cy="0"/>
          <a:chOff x="0" y="0"/>
          <a:chExt cx="0" cy="0"/>
        </a:xfrm>
      </p:grpSpPr>
      <p:sp>
        <p:nvSpPr>
          <p:cNvPr id="13" name="Google Shape;13;p66"/>
          <p:cNvSpPr txBox="1">
            <a:spLocks noGrp="1"/>
          </p:cNvSpPr>
          <p:nvPr>
            <p:ph type="body" idx="1"/>
          </p:nvPr>
        </p:nvSpPr>
        <p:spPr>
          <a:xfrm>
            <a:off x="761151" y="1816767"/>
            <a:ext cx="11015248" cy="4143061"/>
          </a:xfrm>
          <a:prstGeom prst="rect">
            <a:avLst/>
          </a:prstGeom>
          <a:noFill/>
          <a:ln>
            <a:noFill/>
          </a:ln>
        </p:spPr>
        <p:txBody>
          <a:bodyPr spcFirstLastPara="1" wrap="square" lIns="91425" tIns="91425" rIns="91425" bIns="91425" anchor="t" anchorCtr="0">
            <a:noAutofit/>
          </a:bodyPr>
          <a:lstStyle>
            <a:lvl1pPr marL="380985" marR="0" lvl="0" indent="-190492" algn="l" rtl="0">
              <a:lnSpc>
                <a:spcPct val="100000"/>
              </a:lnSpc>
              <a:spcBef>
                <a:spcPts val="0"/>
              </a:spcBef>
              <a:spcAft>
                <a:spcPts val="0"/>
              </a:spcAft>
              <a:buClr>
                <a:srgbClr val="000000"/>
              </a:buClr>
              <a:buSzPts val="1400"/>
              <a:buFont typeface="Arial"/>
              <a:buNone/>
              <a:defRPr sz="2800" b="0" i="0" u="none" strike="noStrike" cap="none">
                <a:solidFill>
                  <a:srgbClr val="000000"/>
                </a:solidFill>
                <a:latin typeface="Inter 24pt" panose="02000503000000020004" pitchFamily="2" charset="0"/>
                <a:ea typeface="Inter 24pt" panose="02000503000000020004" pitchFamily="2" charset="0"/>
                <a:cs typeface="Arial"/>
                <a:sym typeface="Arial"/>
              </a:defRPr>
            </a:lvl1pPr>
            <a:lvl2pPr marL="761970" marR="0" lvl="1"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142954" marR="0" lvl="2"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1523939" marR="0" lvl="3"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1904924" marR="0" lvl="4"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2285909" marR="0" lvl="5"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2666893" marR="0" lvl="6"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3047878" marR="0" lvl="7"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3428863" marR="0" lvl="8" indent="-26457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lvl="0"/>
            <a:r>
              <a:rPr lang="en-US"/>
              <a:t>Click to edit Master text styles</a:t>
            </a:r>
          </a:p>
        </p:txBody>
      </p:sp>
      <p:sp>
        <p:nvSpPr>
          <p:cNvPr id="5" name="Google Shape;14;p66">
            <a:extLst>
              <a:ext uri="{FF2B5EF4-FFF2-40B4-BE49-F238E27FC236}">
                <a16:creationId xmlns:a16="http://schemas.microsoft.com/office/drawing/2014/main" id="{8EC2F0A0-5B60-44EA-905D-665CB84A330F}"/>
              </a:ext>
            </a:extLst>
          </p:cNvPr>
          <p:cNvSpPr txBox="1">
            <a:spLocks/>
          </p:cNvSpPr>
          <p:nvPr userDrawn="1"/>
        </p:nvSpPr>
        <p:spPr>
          <a:xfrm>
            <a:off x="10537906" y="6393821"/>
            <a:ext cx="415844" cy="417208"/>
          </a:xfrm>
          <a:prstGeom prst="rect">
            <a:avLst/>
          </a:prstGeom>
          <a:noFill/>
          <a:ln>
            <a:noFill/>
          </a:ln>
        </p:spPr>
        <p:txBody>
          <a:bodyPr spcFirstLastPara="1" wrap="square" lIns="91425" tIns="91425" rIns="91425" bIns="91425" anchor="ctr" anchorCtr="0">
            <a:norm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1600"/>
              <a:buFont typeface="Arial"/>
              <a:buNone/>
              <a:defRPr sz="1000" b="0" i="0" u="none" strike="noStrike" kern="1200" cap="none">
                <a:solidFill>
                  <a:schemeClr val="dk2"/>
                </a:solidFill>
                <a:latin typeface="+mn-lt"/>
                <a:ea typeface="Arial"/>
                <a:cs typeface="Arial"/>
                <a:sym typeface="Arial"/>
              </a:defRPr>
            </a:lvl1pPr>
            <a:lvl2pPr marL="0" marR="0" lvl="1"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2pPr>
            <a:lvl3pPr marL="0" marR="0" lvl="2"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3pPr>
            <a:lvl4pPr marL="0" marR="0" lvl="3"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4pPr>
            <a:lvl5pPr marL="0" marR="0" lvl="4"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5pPr>
            <a:lvl6pPr marL="0" marR="0" lvl="5"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6pPr>
            <a:lvl7pPr marL="0" marR="0" lvl="6"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7pPr>
            <a:lvl8pPr marL="0" marR="0" lvl="7"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8pPr>
            <a:lvl9pPr marL="0" marR="0" lvl="8" indent="0" algn="r" defTabSz="914400" rtl="0" eaLnBrk="1" latinLnBrk="0" hangingPunct="1">
              <a:lnSpc>
                <a:spcPct val="100000"/>
              </a:lnSpc>
              <a:spcBef>
                <a:spcPts val="0"/>
              </a:spcBef>
              <a:spcAft>
                <a:spcPts val="0"/>
              </a:spcAft>
              <a:buClr>
                <a:srgbClr val="000000"/>
              </a:buClr>
              <a:buSzPts val="1600"/>
              <a:buFont typeface="Arial"/>
              <a:buNone/>
              <a:defRPr sz="1333" b="0" i="0" u="none" strike="noStrike" kern="1200"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dirty="0">
              <a:solidFill>
                <a:srgbClr val="595959"/>
              </a:solidFill>
            </a:endParaRPr>
          </a:p>
        </p:txBody>
      </p:sp>
      <p:pic>
        <p:nvPicPr>
          <p:cNvPr id="6" name="Google Shape;33;p74" title="CLB-Logo-Blue- transparent.png">
            <a:extLst>
              <a:ext uri="{FF2B5EF4-FFF2-40B4-BE49-F238E27FC236}">
                <a16:creationId xmlns:a16="http://schemas.microsoft.com/office/drawing/2014/main" id="{07540E12-1CC1-0DDD-5B2B-BB3C5906DBD3}"/>
              </a:ext>
            </a:extLst>
          </p:cNvPr>
          <p:cNvPicPr preferRelativeResize="0"/>
          <p:nvPr userDrawn="1"/>
        </p:nvPicPr>
        <p:blipFill rotWithShape="1">
          <a:blip r:embed="rId2">
            <a:alphaModFix/>
            <a:duotone>
              <a:schemeClr val="bg2">
                <a:shade val="45000"/>
                <a:satMod val="135000"/>
              </a:schemeClr>
              <a:prstClr val="white"/>
            </a:duotone>
            <a:extLst>
              <a:ext uri="{BEBA8EAE-BF5A-486C-A8C5-ECC9F3942E4B}">
                <a14:imgProps xmlns:a14="http://schemas.microsoft.com/office/drawing/2010/main">
                  <a14:imgLayer r:embed="rId3">
                    <a14:imgEffect>
                      <a14:artisticPaintStrokes/>
                    </a14:imgEffect>
                    <a14:imgEffect>
                      <a14:saturation sat="33000"/>
                    </a14:imgEffect>
                  </a14:imgLayer>
                </a14:imgProps>
              </a:ext>
            </a:extLst>
          </a:blip>
          <a:srcRect/>
          <a:stretch/>
        </p:blipFill>
        <p:spPr>
          <a:xfrm>
            <a:off x="10953750" y="5524500"/>
            <a:ext cx="1159591" cy="1239408"/>
          </a:xfrm>
          <a:prstGeom prst="rect">
            <a:avLst/>
          </a:prstGeom>
          <a:noFill/>
          <a:ln>
            <a:noFill/>
          </a:ln>
        </p:spPr>
      </p:pic>
      <p:sp>
        <p:nvSpPr>
          <p:cNvPr id="8" name="Google Shape;12;p66">
            <a:extLst>
              <a:ext uri="{FF2B5EF4-FFF2-40B4-BE49-F238E27FC236}">
                <a16:creationId xmlns:a16="http://schemas.microsoft.com/office/drawing/2014/main" id="{5B321C97-A9B7-2164-C8EE-C0D337FA7E03}"/>
              </a:ext>
            </a:extLst>
          </p:cNvPr>
          <p:cNvSpPr txBox="1">
            <a:spLocks noGrp="1"/>
          </p:cNvSpPr>
          <p:nvPr>
            <p:ph type="title"/>
          </p:nvPr>
        </p:nvSpPr>
        <p:spPr>
          <a:xfrm>
            <a:off x="749300" y="491889"/>
            <a:ext cx="11000968" cy="695325"/>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cxnSp>
        <p:nvCxnSpPr>
          <p:cNvPr id="9" name="Straight Connector 8">
            <a:extLst>
              <a:ext uri="{FF2B5EF4-FFF2-40B4-BE49-F238E27FC236}">
                <a16:creationId xmlns:a16="http://schemas.microsoft.com/office/drawing/2014/main" id="{8BB505ED-3EC5-EC36-039F-E9C43656FFD2}"/>
              </a:ext>
            </a:extLst>
          </p:cNvPr>
          <p:cNvCxnSpPr>
            <a:cxnSpLocks/>
          </p:cNvCxnSpPr>
          <p:nvPr userDrawn="1"/>
        </p:nvCxnSpPr>
        <p:spPr>
          <a:xfrm>
            <a:off x="762000" y="1195460"/>
            <a:ext cx="1101439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697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0"/>
        <p:cNvGrpSpPr/>
        <p:nvPr/>
      </p:nvGrpSpPr>
      <p:grpSpPr>
        <a:xfrm>
          <a:off x="0" y="0"/>
          <a:ext cx="0" cy="0"/>
          <a:chOff x="0" y="0"/>
          <a:chExt cx="0" cy="0"/>
        </a:xfrm>
      </p:grpSpPr>
      <p:sp>
        <p:nvSpPr>
          <p:cNvPr id="22" name="Google Shape;22;p68"/>
          <p:cNvSpPr txBox="1">
            <a:spLocks noGrp="1"/>
          </p:cNvSpPr>
          <p:nvPr>
            <p:ph type="title"/>
          </p:nvPr>
        </p:nvSpPr>
        <p:spPr>
          <a:xfrm>
            <a:off x="659130" y="565594"/>
            <a:ext cx="11147746" cy="7636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3600" b="1" i="0" u="none" strike="noStrike" cap="none">
                <a:solidFill>
                  <a:schemeClr val="bg2"/>
                </a:solidFill>
                <a:latin typeface="+mj-lt"/>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a:t>Click to edit Master title style</a:t>
            </a:r>
            <a:endParaRPr dirty="0"/>
          </a:p>
        </p:txBody>
      </p:sp>
      <p:sp>
        <p:nvSpPr>
          <p:cNvPr id="3" name="Google Shape;14;p66">
            <a:extLst>
              <a:ext uri="{FF2B5EF4-FFF2-40B4-BE49-F238E27FC236}">
                <a16:creationId xmlns:a16="http://schemas.microsoft.com/office/drawing/2014/main" id="{E9EA63EE-8415-5E25-C649-4AE6813A1C56}"/>
              </a:ext>
            </a:extLst>
          </p:cNvPr>
          <p:cNvSpPr txBox="1">
            <a:spLocks noGrp="1"/>
          </p:cNvSpPr>
          <p:nvPr>
            <p:ph type="sldNum" idx="12"/>
          </p:nvPr>
        </p:nvSpPr>
        <p:spPr>
          <a:xfrm>
            <a:off x="11776156" y="6440792"/>
            <a:ext cx="415844" cy="417208"/>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600"/>
              <a:buNone/>
              <a:defRPr sz="1000" b="0" i="0" u="none" strike="noStrike" cap="none">
                <a:solidFill>
                  <a:schemeClr val="dk2"/>
                </a:solidFill>
                <a:latin typeface="+mn-lt"/>
                <a:ea typeface="Arial"/>
                <a:cs typeface="Arial"/>
                <a:sym typeface="Arial"/>
              </a:defRPr>
            </a:lvl1pPr>
            <a:lvl2pPr marL="0" lvl="1"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600"/>
              <a:buNone/>
              <a:defRPr sz="1333" b="0" i="0" u="none" strike="noStrike" cap="none">
                <a:solidFill>
                  <a:schemeClr val="dk2"/>
                </a:solidFill>
                <a:latin typeface="Arial"/>
                <a:ea typeface="Arial"/>
                <a:cs typeface="Arial"/>
                <a:sym typeface="Arial"/>
              </a:defRPr>
            </a:lvl9pPr>
          </a:lstStyle>
          <a:p>
            <a:pPr defTabSz="761970"/>
            <a:fld id="{00000000-1234-1234-1234-123412341234}" type="slidenum">
              <a:rPr lang="en-US" kern="0" smtClean="0">
                <a:solidFill>
                  <a:srgbClr val="595959"/>
                </a:solidFill>
              </a:rPr>
              <a:pPr defTabSz="761970"/>
              <a:t>‹#›</a:t>
            </a:fld>
            <a:endParaRPr lang="en-US" kern="0">
              <a:solidFill>
                <a:srgbClr val="595959"/>
              </a:solidFill>
              <a:latin typeface="+mn-lt"/>
            </a:endParaRPr>
          </a:p>
        </p:txBody>
      </p:sp>
      <p:pic>
        <p:nvPicPr>
          <p:cNvPr id="4" name="Google Shape;16;p67" title="CLB-Logo-Blue- transparent copy.png">
            <a:extLst>
              <a:ext uri="{FF2B5EF4-FFF2-40B4-BE49-F238E27FC236}">
                <a16:creationId xmlns:a16="http://schemas.microsoft.com/office/drawing/2014/main" id="{34E195D9-6CCF-A256-C0CF-F9FC941D8854}"/>
              </a:ext>
            </a:extLst>
          </p:cNvPr>
          <p:cNvPicPr preferRelativeResize="0"/>
          <p:nvPr userDrawn="1"/>
        </p:nvPicPr>
        <p:blipFill rotWithShape="1">
          <a:blip r:embed="rId2">
            <a:alphaModFix amt="7000"/>
            <a:duotone>
              <a:schemeClr val="accent6">
                <a:shade val="45000"/>
                <a:satMod val="135000"/>
              </a:schemeClr>
              <a:prstClr val="white"/>
            </a:duotone>
          </a:blip>
          <a:srcRect/>
          <a:stretch/>
        </p:blipFill>
        <p:spPr>
          <a:xfrm>
            <a:off x="3905543" y="671626"/>
            <a:ext cx="5360377" cy="5769166"/>
          </a:xfrm>
          <a:prstGeom prst="rect">
            <a:avLst/>
          </a:prstGeom>
          <a:noFill/>
          <a:ln>
            <a:noFill/>
          </a:ln>
        </p:spPr>
      </p:pic>
    </p:spTree>
    <p:extLst>
      <p:ext uri="{BB962C8B-B14F-4D97-AF65-F5344CB8AC3E}">
        <p14:creationId xmlns:p14="http://schemas.microsoft.com/office/powerpoint/2010/main" val="328625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8" name="Google Shape;8;p64"/>
          <p:cNvSpPr/>
          <p:nvPr/>
        </p:nvSpPr>
        <p:spPr>
          <a:xfrm>
            <a:off x="-1" y="100"/>
            <a:ext cx="266701" cy="6858000"/>
          </a:xfrm>
          <a:prstGeom prst="rect">
            <a:avLst/>
          </a:prstGeom>
          <a:solidFill>
            <a:schemeClr val="bg2"/>
          </a:solidFill>
          <a:ln>
            <a:noFill/>
          </a:ln>
        </p:spPr>
        <p:txBody>
          <a:bodyPr spcFirstLastPara="1" wrap="square" lIns="121896" tIns="121896" rIns="121896" bIns="121896" anchor="ctr" anchorCtr="0">
            <a:noAutofit/>
          </a:bodyPr>
          <a:lstStyle/>
          <a:p>
            <a:pPr marL="0" marR="0" lvl="0" indent="0" algn="ctr" defTabSz="761970" rtl="0" eaLnBrk="1" fontAlgn="auto" latinLnBrk="0" hangingPunct="1">
              <a:lnSpc>
                <a:spcPct val="100000"/>
              </a:lnSpc>
              <a:spcBef>
                <a:spcPts val="0"/>
              </a:spcBef>
              <a:spcAft>
                <a:spcPts val="0"/>
              </a:spcAft>
              <a:buClr>
                <a:srgbClr val="000000"/>
              </a:buClr>
              <a:buSzPts val="2240"/>
              <a:buFont typeface="Arial"/>
              <a:buNone/>
              <a:tabLst/>
              <a:defRPr/>
            </a:pPr>
            <a:endParaRPr kumimoji="0" sz="1867"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3" name="Straight Connector 2">
            <a:extLst>
              <a:ext uri="{FF2B5EF4-FFF2-40B4-BE49-F238E27FC236}">
                <a16:creationId xmlns:a16="http://schemas.microsoft.com/office/drawing/2014/main" id="{0DDF76EF-3C3D-1D17-6DD2-0D5DE7016019}"/>
              </a:ext>
            </a:extLst>
          </p:cNvPr>
          <p:cNvCxnSpPr>
            <a:cxnSpLocks/>
          </p:cNvCxnSpPr>
          <p:nvPr userDrawn="1"/>
        </p:nvCxnSpPr>
        <p:spPr>
          <a:xfrm>
            <a:off x="247650" y="0"/>
            <a:ext cx="0" cy="68580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24868BA-D771-27C9-7FE3-33D88A1EC092}"/>
              </a:ext>
            </a:extLst>
          </p:cNvPr>
          <p:cNvSpPr txBox="1"/>
          <p:nvPr userDrawn="1"/>
        </p:nvSpPr>
        <p:spPr>
          <a:xfrm>
            <a:off x="5221401" y="6657945"/>
            <a:ext cx="1749197" cy="200055"/>
          </a:xfrm>
          <a:prstGeom prst="rect">
            <a:avLst/>
          </a:prstGeom>
          <a:noFill/>
        </p:spPr>
        <p:txBody>
          <a:bodyPr wrap="none" rtlCol="0">
            <a:spAutoFit/>
          </a:bodyPr>
          <a:lstStyle/>
          <a:p>
            <a:r>
              <a:rPr lang="en-US" sz="700" b="0" dirty="0">
                <a:solidFill>
                  <a:schemeClr val="tx1">
                    <a:lumMod val="50000"/>
                    <a:lumOff val="50000"/>
                  </a:schemeClr>
                </a:solidFill>
                <a:latin typeface="Inter 24pt" panose="02000503000000020004" pitchFamily="2" charset="0"/>
                <a:ea typeface="Inter 24pt" panose="02000503000000020004" pitchFamily="2" charset="0"/>
              </a:rPr>
              <a:t>©Celebrace 2026, All Rights Reserved</a:t>
            </a:r>
          </a:p>
        </p:txBody>
      </p:sp>
    </p:spTree>
    <p:extLst>
      <p:ext uri="{BB962C8B-B14F-4D97-AF65-F5344CB8AC3E}">
        <p14:creationId xmlns:p14="http://schemas.microsoft.com/office/powerpoint/2010/main" val="179531881"/>
      </p:ext>
    </p:extLst>
  </p:cSld>
  <p:clrMap bg1="lt1" tx1="dk1" bg2="dk2" tx2="lt2" accent1="accent1" accent2="accent2" accent3="accent3" accent4="accent4" accent5="accent5" accent6="accent6" hlink="hlink" folHlink="folHlink"/>
  <p:sldLayoutIdLst>
    <p:sldLayoutId id="2147483673" r:id="rId1"/>
    <p:sldLayoutId id="2147483677" r:id="rId2"/>
    <p:sldLayoutId id="2147483674" r:id="rId3"/>
    <p:sldLayoutId id="2147483687" r:id="rId4"/>
    <p:sldLayoutId id="2147483691" r:id="rId5"/>
    <p:sldLayoutId id="2147483688" r:id="rId6"/>
    <p:sldLayoutId id="2147483690" r:id="rId7"/>
    <p:sldLayoutId id="2147483686" r:id="rId8"/>
    <p:sldLayoutId id="2147483676" r:id="rId9"/>
    <p:sldLayoutId id="2147483678" r:id="rId10"/>
    <p:sldLayoutId id="2147483679" r:id="rId11"/>
    <p:sldLayoutId id="2147483680" r:id="rId12"/>
    <p:sldLayoutId id="2147483683" r:id="rId13"/>
    <p:sldLayoutId id="2147483696" r:id="rId1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439122"/>
      </p:ext>
    </p:extLst>
  </p:cSld>
  <p:clrMap bg1="lt1" tx1="dk1" bg2="lt2" tx2="dk2" accent1="accent1" accent2="accent2" accent3="accent3" accent4="accent4" accent5="accent5" accent6="accent6" hlink="hlink" folHlink="folHlink"/>
  <p:sldLayoutIdLst>
    <p:sldLayoutId id="2147483693"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7.png"/><Relationship Id="rId7" Type="http://schemas.openxmlformats.org/officeDocument/2006/relationships/slide" Target="slide15.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slide" Target="slide12.xml"/><Relationship Id="rId11" Type="http://schemas.openxmlformats.org/officeDocument/2006/relationships/image" Target="../media/image10.jpeg"/><Relationship Id="rId5" Type="http://schemas.openxmlformats.org/officeDocument/2006/relationships/slide" Target="slide9.xml"/><Relationship Id="rId10" Type="http://schemas.openxmlformats.org/officeDocument/2006/relationships/image" Target="../media/image9.png"/><Relationship Id="rId4" Type="http://schemas.openxmlformats.org/officeDocument/2006/relationships/slide" Target="slide6.xml"/><Relationship Id="rId9" Type="http://schemas.openxmlformats.org/officeDocument/2006/relationships/slide" Target="slide21.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2958139-24DF-E408-6914-2510199BFDA0}"/>
              </a:ext>
            </a:extLst>
          </p:cNvPr>
          <p:cNvSpPr/>
          <p:nvPr/>
        </p:nvSpPr>
        <p:spPr>
          <a:xfrm>
            <a:off x="10572750" y="4981575"/>
            <a:ext cx="1617599" cy="18764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0"/>
          <p:cNvSpPr/>
          <p:nvPr/>
        </p:nvSpPr>
        <p:spPr>
          <a:xfrm>
            <a:off x="0" y="0"/>
            <a:ext cx="82296" cy="6858000"/>
          </a:xfrm>
          <a:prstGeom prst="rect">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Inter"/>
              <a:ea typeface="+mn-ea"/>
              <a:cs typeface="+mn-cs"/>
            </a:endParaRPr>
          </a:p>
        </p:txBody>
      </p:sp>
      <p:sp>
        <p:nvSpPr>
          <p:cNvPr id="5" name="Text 3"/>
          <p:cNvSpPr/>
          <p:nvPr/>
        </p:nvSpPr>
        <p:spPr>
          <a:xfrm>
            <a:off x="782193" y="1735893"/>
            <a:ext cx="4480560" cy="40233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4A4756"/>
                </a:solidFill>
                <a:effectLst/>
                <a:uLnTx/>
                <a:uFillTx/>
                <a:latin typeface="Montserrat" panose="00000500000000000000" pitchFamily="2" charset="0"/>
                <a:ea typeface="Inter" pitchFamily="34" charset="-122"/>
                <a:cs typeface="Inter" pitchFamily="34" charset="-120"/>
              </a:rPr>
              <a:t>The smile you want.</a:t>
            </a:r>
            <a:endParaRPr kumimoji="0" lang="en-US" sz="21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6" name="Text 4"/>
          <p:cNvSpPr/>
          <p:nvPr/>
        </p:nvSpPr>
        <p:spPr>
          <a:xfrm>
            <a:off x="790979" y="2127717"/>
            <a:ext cx="4480560" cy="500391"/>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3F6B"/>
                </a:solidFill>
                <a:effectLst/>
                <a:uLnTx/>
                <a:uFillTx/>
                <a:latin typeface="Montserrat" panose="00000500000000000000" pitchFamily="2" charset="0"/>
                <a:ea typeface="Inter" pitchFamily="34" charset="-122"/>
                <a:cs typeface="Inter" pitchFamily="34" charset="-120"/>
              </a:rPr>
              <a:t>Brought to life.</a:t>
            </a:r>
            <a:endParaRPr kumimoji="0" lang="en-US" sz="28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7" name="Text 5"/>
          <p:cNvSpPr/>
          <p:nvPr/>
        </p:nvSpPr>
        <p:spPr>
          <a:xfrm>
            <a:off x="776727" y="3166258"/>
            <a:ext cx="4937760" cy="41799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all" spc="0" normalizeH="0" baseline="0" noProof="0" dirty="0">
                <a:ln>
                  <a:noFill/>
                </a:ln>
                <a:solidFill>
                  <a:srgbClr val="4B3F6B"/>
                </a:solidFill>
                <a:effectLst/>
                <a:uLnTx/>
                <a:uFillTx/>
                <a:latin typeface="Montserrat" panose="00000500000000000000" pitchFamily="2" charset="0"/>
                <a:ea typeface="Inter" pitchFamily="34" charset="-122"/>
                <a:cs typeface="Inter" pitchFamily="34" charset="-120"/>
              </a:rPr>
              <a:t>Celebrace Smile Casebook</a:t>
            </a:r>
            <a:endParaRPr kumimoji="0" lang="en-US" sz="2300" b="0" i="0" u="none" strike="noStrike" kern="1200" cap="all" spc="0" normalizeH="0" baseline="0" noProof="0" dirty="0">
              <a:ln>
                <a:noFill/>
              </a:ln>
              <a:solidFill>
                <a:prstClr val="black"/>
              </a:solidFill>
              <a:effectLst/>
              <a:uLnTx/>
              <a:uFillTx/>
              <a:latin typeface="Montserrat" panose="00000500000000000000" pitchFamily="2" charset="0"/>
            </a:endParaRPr>
          </a:p>
        </p:txBody>
      </p:sp>
      <p:sp>
        <p:nvSpPr>
          <p:cNvPr id="9" name="Shape 7"/>
          <p:cNvSpPr/>
          <p:nvPr/>
        </p:nvSpPr>
        <p:spPr>
          <a:xfrm>
            <a:off x="731901" y="2733083"/>
            <a:ext cx="4855463" cy="329184"/>
          </a:xfrm>
          <a:prstGeom prst="roundRect">
            <a:avLst>
              <a:gd name="adj" fmla="val 16667"/>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ndParaRPr>
          </a:p>
        </p:txBody>
      </p:sp>
      <p:pic>
        <p:nvPicPr>
          <p:cNvPr id="11" name="Image 0" descr="/mnt/data/Teen Patient - Transparent Background_trimmed.png"/>
          <p:cNvPicPr>
            <a:picLocks noChangeAspect="1"/>
          </p:cNvPicPr>
          <p:nvPr/>
        </p:nvPicPr>
        <p:blipFill>
          <a:blip r:embed="rId3"/>
          <a:srcRect b="43292"/>
          <a:stretch>
            <a:fillRect/>
          </a:stretch>
        </p:blipFill>
        <p:spPr>
          <a:xfrm>
            <a:off x="7822782" y="504812"/>
            <a:ext cx="4389083" cy="6353188"/>
          </a:xfrm>
          <a:prstGeom prst="rect">
            <a:avLst/>
          </a:prstGeom>
        </p:spPr>
      </p:pic>
      <p:pic>
        <p:nvPicPr>
          <p:cNvPr id="13" name="Picture 12">
            <a:extLst>
              <a:ext uri="{FF2B5EF4-FFF2-40B4-BE49-F238E27FC236}">
                <a16:creationId xmlns:a16="http://schemas.microsoft.com/office/drawing/2014/main" id="{CF8E6E48-3148-6082-9B38-689F5442E2DF}"/>
              </a:ext>
            </a:extLst>
          </p:cNvPr>
          <p:cNvPicPr>
            <a:picLocks noChangeAspect="1"/>
          </p:cNvPicPr>
          <p:nvPr/>
        </p:nvPicPr>
        <p:blipFill>
          <a:blip r:embed="rId4"/>
          <a:stretch>
            <a:fillRect/>
          </a:stretch>
        </p:blipFill>
        <p:spPr>
          <a:xfrm>
            <a:off x="749808" y="405439"/>
            <a:ext cx="2822057" cy="705514"/>
          </a:xfrm>
          <a:prstGeom prst="rect">
            <a:avLst/>
          </a:prstGeom>
        </p:spPr>
      </p:pic>
      <p:sp>
        <p:nvSpPr>
          <p:cNvPr id="3" name="Text 3">
            <a:extLst>
              <a:ext uri="{FF2B5EF4-FFF2-40B4-BE49-F238E27FC236}">
                <a16:creationId xmlns:a16="http://schemas.microsoft.com/office/drawing/2014/main" id="{4783F009-8C64-94A5-3950-5A11D27CE655}"/>
              </a:ext>
            </a:extLst>
          </p:cNvPr>
          <p:cNvSpPr/>
          <p:nvPr/>
        </p:nvSpPr>
        <p:spPr>
          <a:xfrm>
            <a:off x="790979" y="3465499"/>
            <a:ext cx="4937760" cy="937421"/>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50000"/>
              </a:lnSpc>
              <a:buNone/>
            </a:pPr>
            <a:r>
              <a:rPr lang="en-US" sz="1200" dirty="0">
                <a:solidFill>
                  <a:srgbClr val="6A6670"/>
                </a:solidFill>
                <a:ea typeface="Aptos" pitchFamily="34" charset="-122"/>
                <a:cs typeface="Aptos" pitchFamily="34" charset="-120"/>
              </a:rPr>
              <a:t>AI-driven planning. </a:t>
            </a:r>
          </a:p>
          <a:p>
            <a:pPr marL="0" indent="0">
              <a:lnSpc>
                <a:spcPct val="150000"/>
              </a:lnSpc>
              <a:buNone/>
            </a:pPr>
            <a:r>
              <a:rPr lang="en-US" sz="1200" dirty="0">
                <a:solidFill>
                  <a:srgbClr val="6A6670"/>
                </a:solidFill>
                <a:ea typeface="Aptos" pitchFamily="34" charset="-122"/>
                <a:cs typeface="Aptos" pitchFamily="34" charset="-120"/>
              </a:rPr>
              <a:t>3D-printed precision. </a:t>
            </a:r>
          </a:p>
          <a:p>
            <a:pPr marL="0" indent="0">
              <a:lnSpc>
                <a:spcPct val="150000"/>
              </a:lnSpc>
              <a:buNone/>
            </a:pPr>
            <a:r>
              <a:rPr lang="en-US" sz="1200" dirty="0">
                <a:solidFill>
                  <a:srgbClr val="6A6670"/>
                </a:solidFill>
                <a:ea typeface="Aptos" pitchFamily="34" charset="-122"/>
                <a:cs typeface="Aptos" pitchFamily="34" charset="-120"/>
              </a:rPr>
              <a:t>Fully custom braces.</a:t>
            </a:r>
            <a:endParaRPr lang="en-US" sz="1200" dirty="0"/>
          </a:p>
        </p:txBody>
      </p:sp>
      <p:pic>
        <p:nvPicPr>
          <p:cNvPr id="10" name="Image 0">
            <a:extLst>
              <a:ext uri="{FF2B5EF4-FFF2-40B4-BE49-F238E27FC236}">
                <a16:creationId xmlns:a16="http://schemas.microsoft.com/office/drawing/2014/main" id="{2B9CD09F-2609-1349-31BB-992C8B495503}"/>
              </a:ext>
            </a:extLst>
          </p:cNvPr>
          <p:cNvPicPr>
            <a:picLocks noChangeAspect="1"/>
          </p:cNvPicPr>
          <p:nvPr/>
        </p:nvPicPr>
        <p:blipFill>
          <a:blip r:embed="rId5"/>
          <a:stretch>
            <a:fillRect/>
          </a:stretch>
        </p:blipFill>
        <p:spPr>
          <a:xfrm>
            <a:off x="266700" y="5743574"/>
            <a:ext cx="11923649" cy="1129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1A360-F30B-CCDE-B699-F2E6AF6927B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BF0A763-6EB1-B00A-00C8-F7E69E37B657}"/>
              </a:ext>
            </a:extLst>
          </p:cNvPr>
          <p:cNvSpPr txBox="1"/>
          <p:nvPr/>
        </p:nvSpPr>
        <p:spPr>
          <a:xfrm>
            <a:off x="622570" y="1545011"/>
            <a:ext cx="1516762" cy="461665"/>
          </a:xfrm>
          <a:prstGeom prst="rect">
            <a:avLst/>
          </a:prstGeom>
          <a:noFill/>
        </p:spPr>
        <p:txBody>
          <a:bodyPr wrap="none" rtlCol="0">
            <a:spAutoFit/>
          </a:bodyPr>
          <a:lstStyle/>
          <a:p>
            <a:r>
              <a:rPr lang="en-US" sz="2400" b="1" dirty="0">
                <a:solidFill>
                  <a:srgbClr val="4A3F6A"/>
                </a:solidFill>
              </a:rPr>
              <a:t>BEFORE</a:t>
            </a:r>
          </a:p>
        </p:txBody>
      </p:sp>
      <p:sp>
        <p:nvSpPr>
          <p:cNvPr id="9" name="TextBox 8">
            <a:extLst>
              <a:ext uri="{FF2B5EF4-FFF2-40B4-BE49-F238E27FC236}">
                <a16:creationId xmlns:a16="http://schemas.microsoft.com/office/drawing/2014/main" id="{0DC295CD-C604-099F-A3DB-5236C6B78FAE}"/>
              </a:ext>
            </a:extLst>
          </p:cNvPr>
          <p:cNvSpPr txBox="1"/>
          <p:nvPr/>
        </p:nvSpPr>
        <p:spPr>
          <a:xfrm>
            <a:off x="6705600" y="1532387"/>
            <a:ext cx="1241045" cy="461665"/>
          </a:xfrm>
          <a:prstGeom prst="rect">
            <a:avLst/>
          </a:prstGeom>
          <a:noFill/>
        </p:spPr>
        <p:txBody>
          <a:bodyPr wrap="none" rtlCol="0">
            <a:spAutoFit/>
          </a:bodyPr>
          <a:lstStyle/>
          <a:p>
            <a:r>
              <a:rPr lang="en-US" sz="2400" b="1" dirty="0">
                <a:solidFill>
                  <a:srgbClr val="CAD55D"/>
                </a:solidFill>
              </a:rPr>
              <a:t>AFTER</a:t>
            </a:r>
          </a:p>
        </p:txBody>
      </p:sp>
      <p:sp>
        <p:nvSpPr>
          <p:cNvPr id="10" name="TextBox 9">
            <a:extLst>
              <a:ext uri="{FF2B5EF4-FFF2-40B4-BE49-F238E27FC236}">
                <a16:creationId xmlns:a16="http://schemas.microsoft.com/office/drawing/2014/main" id="{D1CBC7EF-0664-B68A-F7AB-478840CF1CE5}"/>
              </a:ext>
            </a:extLst>
          </p:cNvPr>
          <p:cNvSpPr txBox="1"/>
          <p:nvPr/>
        </p:nvSpPr>
        <p:spPr>
          <a:xfrm>
            <a:off x="5743822" y="3167473"/>
            <a:ext cx="742511" cy="461665"/>
          </a:xfrm>
          <a:prstGeom prst="rect">
            <a:avLst/>
          </a:prstGeom>
          <a:noFill/>
        </p:spPr>
        <p:txBody>
          <a:bodyPr wrap="none" rtlCol="0">
            <a:spAutoFit/>
          </a:bodyPr>
          <a:lstStyle/>
          <a:p>
            <a:pPr algn="ctr"/>
            <a:r>
              <a:rPr lang="en-US" sz="1200" b="1" dirty="0">
                <a:solidFill>
                  <a:srgbClr val="4A3F6A"/>
                </a:solidFill>
              </a:rPr>
              <a:t>3 </a:t>
            </a:r>
          </a:p>
          <a:p>
            <a:pPr algn="ctr"/>
            <a:r>
              <a:rPr lang="en-US" sz="1200" b="1" dirty="0">
                <a:solidFill>
                  <a:srgbClr val="4A3F6A"/>
                </a:solidFill>
              </a:rPr>
              <a:t>Weeks</a:t>
            </a:r>
          </a:p>
        </p:txBody>
      </p:sp>
      <p:cxnSp>
        <p:nvCxnSpPr>
          <p:cNvPr id="11" name="Straight Arrow Connector 10">
            <a:extLst>
              <a:ext uri="{FF2B5EF4-FFF2-40B4-BE49-F238E27FC236}">
                <a16:creationId xmlns:a16="http://schemas.microsoft.com/office/drawing/2014/main" id="{C0249DD7-5524-F6E7-B3C8-D1DACD9F70CB}"/>
              </a:ext>
            </a:extLst>
          </p:cNvPr>
          <p:cNvCxnSpPr>
            <a:cxnSpLocks/>
          </p:cNvCxnSpPr>
          <p:nvPr/>
        </p:nvCxnSpPr>
        <p:spPr>
          <a:xfrm>
            <a:off x="5718175" y="3629138"/>
            <a:ext cx="1051948" cy="1"/>
          </a:xfrm>
          <a:prstGeom prst="straightConnector1">
            <a:avLst/>
          </a:prstGeom>
          <a:ln w="101600">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F34550A7-5D18-5591-8223-8614BA7EF7DF}"/>
              </a:ext>
            </a:extLst>
          </p:cNvPr>
          <p:cNvSpPr>
            <a:spLocks noGrp="1"/>
          </p:cNvSpPr>
          <p:nvPr>
            <p:ph type="title"/>
          </p:nvPr>
        </p:nvSpPr>
        <p:spPr>
          <a:xfrm>
            <a:off x="733424" y="458859"/>
            <a:ext cx="11042975" cy="583877"/>
          </a:xfrm>
          <a:prstGeom prst="rect">
            <a:avLst/>
          </a:prstGeom>
        </p:spPr>
        <p:txBody>
          <a:bodyPr/>
          <a:lstStyle/>
          <a:p>
            <a:r>
              <a:rPr lang="en-US" dirty="0">
                <a:solidFill>
                  <a:srgbClr val="CAD55D"/>
                </a:solidFill>
              </a:rPr>
              <a:t>Spaces </a:t>
            </a:r>
            <a:r>
              <a:rPr lang="en-US" b="0" dirty="0">
                <a:solidFill>
                  <a:srgbClr val="CAD55D"/>
                </a:solidFill>
              </a:rPr>
              <a:t>| </a:t>
            </a:r>
            <a:r>
              <a:rPr lang="en-US" dirty="0"/>
              <a:t>Patient Example 1</a:t>
            </a:r>
            <a:endParaRPr lang="en-US" dirty="0">
              <a:solidFill>
                <a:srgbClr val="CAD55D"/>
              </a:solidFill>
            </a:endParaRPr>
          </a:p>
        </p:txBody>
      </p:sp>
      <p:pic>
        <p:nvPicPr>
          <p:cNvPr id="3" name="Picture 2">
            <a:extLst>
              <a:ext uri="{FF2B5EF4-FFF2-40B4-BE49-F238E27FC236}">
                <a16:creationId xmlns:a16="http://schemas.microsoft.com/office/drawing/2014/main" id="{0BF1F4BC-2BC5-D853-70E2-237224751C5D}"/>
              </a:ext>
            </a:extLst>
          </p:cNvPr>
          <p:cNvPicPr>
            <a:picLocks noChangeAspect="1"/>
          </p:cNvPicPr>
          <p:nvPr/>
        </p:nvPicPr>
        <p:blipFill>
          <a:blip r:embed="rId3">
            <a:extLst>
              <a:ext uri="{28A0092B-C50C-407E-A947-70E740481C1C}">
                <a14:useLocalDpi xmlns:a14="http://schemas.microsoft.com/office/drawing/2010/main" val="0"/>
              </a:ext>
            </a:extLst>
          </a:blip>
          <a:srcRect b="3600"/>
          <a:stretch>
            <a:fillRect/>
          </a:stretch>
        </p:blipFill>
        <p:spPr>
          <a:xfrm>
            <a:off x="728451" y="2012968"/>
            <a:ext cx="4989724" cy="3206729"/>
          </a:xfrm>
          <a:prstGeom prst="rect">
            <a:avLst/>
          </a:prstGeom>
          <a:ln w="38100">
            <a:solidFill>
              <a:srgbClr val="4A3F6A"/>
            </a:solidFill>
          </a:ln>
        </p:spPr>
      </p:pic>
      <p:pic>
        <p:nvPicPr>
          <p:cNvPr id="8" name="Picture 7">
            <a:extLst>
              <a:ext uri="{FF2B5EF4-FFF2-40B4-BE49-F238E27FC236}">
                <a16:creationId xmlns:a16="http://schemas.microsoft.com/office/drawing/2014/main" id="{2FEDBC98-D918-1A64-6CF1-69062C667A62}"/>
              </a:ext>
            </a:extLst>
          </p:cNvPr>
          <p:cNvPicPr>
            <a:picLocks noChangeAspect="1"/>
          </p:cNvPicPr>
          <p:nvPr/>
        </p:nvPicPr>
        <p:blipFill>
          <a:blip r:embed="rId4">
            <a:extLst>
              <a:ext uri="{28A0092B-C50C-407E-A947-70E740481C1C}">
                <a14:useLocalDpi xmlns:a14="http://schemas.microsoft.com/office/drawing/2010/main" val="0"/>
              </a:ext>
            </a:extLst>
          </a:blip>
          <a:srcRect b="3600"/>
          <a:stretch>
            <a:fillRect/>
          </a:stretch>
        </p:blipFill>
        <p:spPr>
          <a:xfrm>
            <a:off x="6785874" y="2012967"/>
            <a:ext cx="4990525" cy="3206725"/>
          </a:xfrm>
          <a:prstGeom prst="rect">
            <a:avLst/>
          </a:prstGeom>
          <a:ln w="38100">
            <a:solidFill>
              <a:srgbClr val="CAD55D"/>
            </a:solidFill>
          </a:ln>
        </p:spPr>
      </p:pic>
      <p:sp>
        <p:nvSpPr>
          <p:cNvPr id="4" name="TextBox 3">
            <a:extLst>
              <a:ext uri="{FF2B5EF4-FFF2-40B4-BE49-F238E27FC236}">
                <a16:creationId xmlns:a16="http://schemas.microsoft.com/office/drawing/2014/main" id="{9F287030-E883-B207-0B81-B29A54A95AF3}"/>
              </a:ext>
            </a:extLst>
          </p:cNvPr>
          <p:cNvSpPr txBox="1"/>
          <p:nvPr/>
        </p:nvSpPr>
        <p:spPr>
          <a:xfrm>
            <a:off x="2925463" y="5820591"/>
            <a:ext cx="6658896" cy="369332"/>
          </a:xfrm>
          <a:prstGeom prst="rect">
            <a:avLst/>
          </a:prstGeom>
          <a:noFill/>
        </p:spPr>
        <p:txBody>
          <a:bodyPr wrap="square">
            <a:spAutoFit/>
          </a:bodyPr>
          <a:lstStyle/>
          <a:p>
            <a:pPr algn="ctr"/>
            <a:r>
              <a:rPr lang="en-US" b="1" i="1" dirty="0">
                <a:solidFill>
                  <a:srgbClr val="4A3F6A"/>
                </a:solidFill>
              </a:rPr>
              <a:t>Bringing teeth together with the final smile in mind.</a:t>
            </a:r>
          </a:p>
        </p:txBody>
      </p:sp>
    </p:spTree>
    <p:extLst>
      <p:ext uri="{BB962C8B-B14F-4D97-AF65-F5344CB8AC3E}">
        <p14:creationId xmlns:p14="http://schemas.microsoft.com/office/powerpoint/2010/main" val="647418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D46B4-AFCF-F763-AF73-99B11A7EAFD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5CCCE46-73D1-2DE7-599D-6C03399D5840}"/>
              </a:ext>
            </a:extLst>
          </p:cNvPr>
          <p:cNvSpPr txBox="1"/>
          <p:nvPr/>
        </p:nvSpPr>
        <p:spPr>
          <a:xfrm>
            <a:off x="622570" y="1545011"/>
            <a:ext cx="1516762" cy="461665"/>
          </a:xfrm>
          <a:prstGeom prst="rect">
            <a:avLst/>
          </a:prstGeom>
          <a:noFill/>
        </p:spPr>
        <p:txBody>
          <a:bodyPr wrap="none" rtlCol="0">
            <a:spAutoFit/>
          </a:bodyPr>
          <a:lstStyle/>
          <a:p>
            <a:r>
              <a:rPr lang="en-US" sz="2400" b="1" dirty="0">
                <a:solidFill>
                  <a:srgbClr val="4A3F6A"/>
                </a:solidFill>
              </a:rPr>
              <a:t>BEFORE</a:t>
            </a:r>
          </a:p>
        </p:txBody>
      </p:sp>
      <p:sp>
        <p:nvSpPr>
          <p:cNvPr id="9" name="TextBox 8">
            <a:extLst>
              <a:ext uri="{FF2B5EF4-FFF2-40B4-BE49-F238E27FC236}">
                <a16:creationId xmlns:a16="http://schemas.microsoft.com/office/drawing/2014/main" id="{52429471-5FCD-9DF1-82FE-F8961CAE81F9}"/>
              </a:ext>
            </a:extLst>
          </p:cNvPr>
          <p:cNvSpPr txBox="1"/>
          <p:nvPr/>
        </p:nvSpPr>
        <p:spPr>
          <a:xfrm>
            <a:off x="6705600" y="1532387"/>
            <a:ext cx="1241045" cy="461665"/>
          </a:xfrm>
          <a:prstGeom prst="rect">
            <a:avLst/>
          </a:prstGeom>
          <a:noFill/>
        </p:spPr>
        <p:txBody>
          <a:bodyPr wrap="none" rtlCol="0">
            <a:spAutoFit/>
          </a:bodyPr>
          <a:lstStyle/>
          <a:p>
            <a:r>
              <a:rPr lang="en-US" sz="2400" b="1" dirty="0">
                <a:solidFill>
                  <a:srgbClr val="CAD55D"/>
                </a:solidFill>
              </a:rPr>
              <a:t>AFTER</a:t>
            </a:r>
          </a:p>
        </p:txBody>
      </p:sp>
      <p:sp>
        <p:nvSpPr>
          <p:cNvPr id="10" name="TextBox 9">
            <a:extLst>
              <a:ext uri="{FF2B5EF4-FFF2-40B4-BE49-F238E27FC236}">
                <a16:creationId xmlns:a16="http://schemas.microsoft.com/office/drawing/2014/main" id="{334EE1F0-BB93-D826-7096-10DBD83BCE94}"/>
              </a:ext>
            </a:extLst>
          </p:cNvPr>
          <p:cNvSpPr txBox="1"/>
          <p:nvPr/>
        </p:nvSpPr>
        <p:spPr>
          <a:xfrm>
            <a:off x="5759050" y="3167473"/>
            <a:ext cx="712054" cy="461665"/>
          </a:xfrm>
          <a:prstGeom prst="rect">
            <a:avLst/>
          </a:prstGeom>
          <a:noFill/>
        </p:spPr>
        <p:txBody>
          <a:bodyPr wrap="none" rtlCol="0">
            <a:spAutoFit/>
          </a:bodyPr>
          <a:lstStyle/>
          <a:p>
            <a:pPr algn="ctr"/>
            <a:r>
              <a:rPr lang="en-US" sz="1200" b="1" dirty="0">
                <a:solidFill>
                  <a:srgbClr val="4A3F6A"/>
                </a:solidFill>
              </a:rPr>
              <a:t>1.5 </a:t>
            </a:r>
          </a:p>
          <a:p>
            <a:pPr algn="ctr"/>
            <a:r>
              <a:rPr lang="en-US" sz="1200" b="1" dirty="0">
                <a:solidFill>
                  <a:srgbClr val="4A3F6A"/>
                </a:solidFill>
              </a:rPr>
              <a:t>Month</a:t>
            </a:r>
          </a:p>
        </p:txBody>
      </p:sp>
      <p:cxnSp>
        <p:nvCxnSpPr>
          <p:cNvPr id="11" name="Straight Arrow Connector 10">
            <a:extLst>
              <a:ext uri="{FF2B5EF4-FFF2-40B4-BE49-F238E27FC236}">
                <a16:creationId xmlns:a16="http://schemas.microsoft.com/office/drawing/2014/main" id="{14610199-A85E-01B8-B439-F6F7917B9111}"/>
              </a:ext>
            </a:extLst>
          </p:cNvPr>
          <p:cNvCxnSpPr>
            <a:cxnSpLocks/>
          </p:cNvCxnSpPr>
          <p:nvPr/>
        </p:nvCxnSpPr>
        <p:spPr>
          <a:xfrm>
            <a:off x="5718175" y="3629138"/>
            <a:ext cx="1051948" cy="1"/>
          </a:xfrm>
          <a:prstGeom prst="straightConnector1">
            <a:avLst/>
          </a:prstGeom>
          <a:ln w="101600">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A9BA8DB8-A3DF-4F91-2A7D-7A4B92CC66B2}"/>
              </a:ext>
            </a:extLst>
          </p:cNvPr>
          <p:cNvSpPr>
            <a:spLocks noGrp="1"/>
          </p:cNvSpPr>
          <p:nvPr>
            <p:ph type="title"/>
          </p:nvPr>
        </p:nvSpPr>
        <p:spPr>
          <a:xfrm>
            <a:off x="733424" y="458859"/>
            <a:ext cx="11042975" cy="583877"/>
          </a:xfrm>
          <a:prstGeom prst="rect">
            <a:avLst/>
          </a:prstGeom>
        </p:spPr>
        <p:txBody>
          <a:bodyPr/>
          <a:lstStyle/>
          <a:p>
            <a:r>
              <a:rPr lang="en-US" dirty="0">
                <a:solidFill>
                  <a:srgbClr val="CAD55D"/>
                </a:solidFill>
              </a:rPr>
              <a:t>Spaces </a:t>
            </a:r>
            <a:r>
              <a:rPr lang="en-US" b="0" dirty="0">
                <a:solidFill>
                  <a:srgbClr val="CAD55D"/>
                </a:solidFill>
              </a:rPr>
              <a:t>| </a:t>
            </a:r>
            <a:r>
              <a:rPr lang="en-US" dirty="0"/>
              <a:t>Patient Example 2</a:t>
            </a:r>
            <a:endParaRPr lang="en-US" dirty="0">
              <a:solidFill>
                <a:srgbClr val="CAD55D"/>
              </a:solidFill>
            </a:endParaRPr>
          </a:p>
        </p:txBody>
      </p:sp>
      <p:pic>
        <p:nvPicPr>
          <p:cNvPr id="4" name="Picture 3">
            <a:extLst>
              <a:ext uri="{FF2B5EF4-FFF2-40B4-BE49-F238E27FC236}">
                <a16:creationId xmlns:a16="http://schemas.microsoft.com/office/drawing/2014/main" id="{AFF11E33-62F5-BAD9-B815-CB9117535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424" y="2006676"/>
            <a:ext cx="4959468" cy="3306312"/>
          </a:xfrm>
          <a:prstGeom prst="rect">
            <a:avLst/>
          </a:prstGeom>
          <a:ln w="38100">
            <a:solidFill>
              <a:srgbClr val="4A3F6A"/>
            </a:solidFill>
          </a:ln>
        </p:spPr>
      </p:pic>
      <p:pic>
        <p:nvPicPr>
          <p:cNvPr id="6" name="Picture 5">
            <a:extLst>
              <a:ext uri="{FF2B5EF4-FFF2-40B4-BE49-F238E27FC236}">
                <a16:creationId xmlns:a16="http://schemas.microsoft.com/office/drawing/2014/main" id="{36CB4D1E-BE50-DFED-8C9C-93AFB61BDC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23" y="2006676"/>
            <a:ext cx="4959468" cy="3305044"/>
          </a:xfrm>
          <a:prstGeom prst="rect">
            <a:avLst/>
          </a:prstGeom>
          <a:ln w="38100">
            <a:solidFill>
              <a:srgbClr val="CAD55D"/>
            </a:solidFill>
          </a:ln>
        </p:spPr>
      </p:pic>
      <p:sp>
        <p:nvSpPr>
          <p:cNvPr id="3" name="TextBox 2">
            <a:extLst>
              <a:ext uri="{FF2B5EF4-FFF2-40B4-BE49-F238E27FC236}">
                <a16:creationId xmlns:a16="http://schemas.microsoft.com/office/drawing/2014/main" id="{DA3257A7-51C9-0A1D-6EA6-61E868325C40}"/>
              </a:ext>
            </a:extLst>
          </p:cNvPr>
          <p:cNvSpPr txBox="1"/>
          <p:nvPr/>
        </p:nvSpPr>
        <p:spPr>
          <a:xfrm>
            <a:off x="2925463" y="5820591"/>
            <a:ext cx="6658896" cy="369332"/>
          </a:xfrm>
          <a:prstGeom prst="rect">
            <a:avLst/>
          </a:prstGeom>
          <a:noFill/>
        </p:spPr>
        <p:txBody>
          <a:bodyPr wrap="square">
            <a:spAutoFit/>
          </a:bodyPr>
          <a:lstStyle/>
          <a:p>
            <a:pPr algn="ctr"/>
            <a:r>
              <a:rPr lang="en-US" b="1" i="1" dirty="0">
                <a:solidFill>
                  <a:srgbClr val="4A3F6A"/>
                </a:solidFill>
              </a:rPr>
              <a:t>Bringing teeth together with the final smile in mind.</a:t>
            </a:r>
          </a:p>
        </p:txBody>
      </p:sp>
    </p:spTree>
    <p:extLst>
      <p:ext uri="{BB962C8B-B14F-4D97-AF65-F5344CB8AC3E}">
        <p14:creationId xmlns:p14="http://schemas.microsoft.com/office/powerpoint/2010/main" val="2796699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 5"/>
          <p:cNvSpPr/>
          <p:nvPr/>
        </p:nvSpPr>
        <p:spPr>
          <a:xfrm>
            <a:off x="530352" y="1106424"/>
            <a:ext cx="8138160" cy="74980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4B3F6B"/>
                </a:solidFill>
                <a:effectLst/>
                <a:uLnTx/>
                <a:uFillTx/>
                <a:latin typeface="Aptos Display" pitchFamily="34" charset="0"/>
                <a:ea typeface="Aptos Display" pitchFamily="34" charset="-122"/>
                <a:cs typeface="Aptos Display" pitchFamily="34" charset="-120"/>
              </a:rPr>
              <a:t>Overjet</a:t>
            </a:r>
            <a:endParaRPr kumimoji="0" lang="en-US" sz="42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Text 6"/>
          <p:cNvSpPr/>
          <p:nvPr/>
        </p:nvSpPr>
        <p:spPr>
          <a:xfrm>
            <a:off x="530352" y="1788807"/>
            <a:ext cx="39319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2F2852"/>
                </a:solidFill>
                <a:effectLst/>
                <a:uLnTx/>
                <a:uFillTx/>
                <a:latin typeface="Aptos" pitchFamily="34" charset="0"/>
                <a:ea typeface="Aptos" pitchFamily="34" charset="-122"/>
                <a:cs typeface="Aptos" pitchFamily="34" charset="-120"/>
              </a:rPr>
              <a:t>Teeth </a:t>
            </a:r>
            <a:r>
              <a:rPr lang="en-US" sz="1600" b="1" i="1" dirty="0">
                <a:solidFill>
                  <a:srgbClr val="2F2852"/>
                </a:solidFill>
                <a:latin typeface="Aptos" pitchFamily="34" charset="0"/>
                <a:ea typeface="Aptos" pitchFamily="34" charset="-122"/>
                <a:cs typeface="Aptos" pitchFamily="34" charset="-120"/>
              </a:rPr>
              <a:t>that sit forward</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Text 7"/>
          <p:cNvSpPr/>
          <p:nvPr/>
        </p:nvSpPr>
        <p:spPr>
          <a:xfrm>
            <a:off x="530352" y="2154567"/>
            <a:ext cx="8229600"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42038"/>
                </a:solidFill>
                <a:effectLst/>
                <a:uLnTx/>
                <a:uFillTx/>
                <a:latin typeface="Inter"/>
                <a:ea typeface="Aptos" pitchFamily="34" charset="-122"/>
                <a:cs typeface="Aptos" pitchFamily="34" charset="-120"/>
              </a:rPr>
              <a:t>When the upper front teeth sit farther forward than desired.</a:t>
            </a:r>
            <a:endParaRPr kumimoji="0" lang="en-US" sz="2000" b="0" i="0" u="none" strike="noStrike" kern="1200" cap="none" spc="0" normalizeH="0" baseline="0" noProof="0" dirty="0">
              <a:ln>
                <a:noFill/>
              </a:ln>
              <a:solidFill>
                <a:prstClr val="black"/>
              </a:solidFill>
              <a:effectLst/>
              <a:uLnTx/>
              <a:uFillTx/>
              <a:latin typeface="Inter"/>
            </a:endParaRPr>
          </a:p>
        </p:txBody>
      </p:sp>
      <p:sp>
        <p:nvSpPr>
          <p:cNvPr id="11" name="Shape 8"/>
          <p:cNvSpPr/>
          <p:nvPr/>
        </p:nvSpPr>
        <p:spPr>
          <a:xfrm>
            <a:off x="530352" y="3473014"/>
            <a:ext cx="7040880" cy="0"/>
          </a:xfrm>
          <a:prstGeom prst="line">
            <a:avLst/>
          </a:prstGeom>
          <a:noFill/>
          <a:ln w="9525">
            <a:solidFill>
              <a:srgbClr val="2F2852">
                <a:alpha val="8200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Text 9"/>
          <p:cNvSpPr/>
          <p:nvPr/>
        </p:nvSpPr>
        <p:spPr>
          <a:xfrm>
            <a:off x="530352" y="3527877"/>
            <a:ext cx="7863840" cy="676656"/>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4B3F6B"/>
                </a:solidFill>
                <a:effectLst/>
                <a:uLnTx/>
                <a:uFillTx/>
                <a:latin typeface="Inter 18pt" panose="02000503000000020004" pitchFamily="2" charset="0"/>
                <a:ea typeface="Inter 18pt" panose="02000503000000020004" pitchFamily="2" charset="0"/>
                <a:cs typeface="Aptos Display" pitchFamily="34" charset="-120"/>
              </a:rPr>
              <a:t>We plan alignment and bite relationship together.</a:t>
            </a:r>
            <a:endParaRPr kumimoji="0" lang="en-US" sz="22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3" name="TextBox 2">
            <a:extLst>
              <a:ext uri="{FF2B5EF4-FFF2-40B4-BE49-F238E27FC236}">
                <a16:creationId xmlns:a16="http://schemas.microsoft.com/office/drawing/2014/main" id="{03B97DA8-2647-8BB4-3B69-53F57AB3DAAB}"/>
              </a:ext>
            </a:extLst>
          </p:cNvPr>
          <p:cNvSpPr txBox="1"/>
          <p:nvPr/>
        </p:nvSpPr>
        <p:spPr>
          <a:xfrm>
            <a:off x="9829800" y="6521195"/>
            <a:ext cx="236220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056D5-D4DF-7294-964E-A960CE0ADF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54B346-210E-6724-4481-37254A394B58}"/>
              </a:ext>
            </a:extLst>
          </p:cNvPr>
          <p:cNvSpPr>
            <a:spLocks noGrp="1"/>
          </p:cNvSpPr>
          <p:nvPr>
            <p:ph type="title"/>
          </p:nvPr>
        </p:nvSpPr>
        <p:spPr>
          <a:prstGeom prst="rect">
            <a:avLst/>
          </a:prstGeom>
        </p:spPr>
        <p:txBody>
          <a:bodyPr/>
          <a:lstStyle/>
          <a:p>
            <a:r>
              <a:rPr lang="en-US" dirty="0">
                <a:solidFill>
                  <a:srgbClr val="CAD55D"/>
                </a:solidFill>
              </a:rPr>
              <a:t>Overjet </a:t>
            </a:r>
            <a:r>
              <a:rPr lang="en-US" b="0" dirty="0">
                <a:solidFill>
                  <a:srgbClr val="CAD55D"/>
                </a:solidFill>
              </a:rPr>
              <a:t>| </a:t>
            </a:r>
            <a:r>
              <a:rPr lang="en-US" dirty="0"/>
              <a:t>Patient Example 1</a:t>
            </a:r>
          </a:p>
        </p:txBody>
      </p:sp>
      <p:pic>
        <p:nvPicPr>
          <p:cNvPr id="2" name="Picture 1">
            <a:extLst>
              <a:ext uri="{FF2B5EF4-FFF2-40B4-BE49-F238E27FC236}">
                <a16:creationId xmlns:a16="http://schemas.microsoft.com/office/drawing/2014/main" id="{FD3B8509-9BC9-3B16-C84F-FA7A5D78D910}"/>
              </a:ext>
            </a:extLst>
          </p:cNvPr>
          <p:cNvPicPr>
            <a:picLocks noChangeAspect="1"/>
          </p:cNvPicPr>
          <p:nvPr/>
        </p:nvPicPr>
        <p:blipFill>
          <a:blip r:embed="rId3"/>
          <a:stretch>
            <a:fillRect/>
          </a:stretch>
        </p:blipFill>
        <p:spPr>
          <a:xfrm>
            <a:off x="733424" y="2038375"/>
            <a:ext cx="4990119" cy="3312294"/>
          </a:xfrm>
          <a:prstGeom prst="rect">
            <a:avLst/>
          </a:prstGeom>
          <a:ln w="38100">
            <a:solidFill>
              <a:srgbClr val="4A3F6A"/>
            </a:solidFill>
          </a:ln>
        </p:spPr>
      </p:pic>
      <p:sp>
        <p:nvSpPr>
          <p:cNvPr id="6" name="TextBox 5">
            <a:extLst>
              <a:ext uri="{FF2B5EF4-FFF2-40B4-BE49-F238E27FC236}">
                <a16:creationId xmlns:a16="http://schemas.microsoft.com/office/drawing/2014/main" id="{ED0FD272-91E6-4291-EE37-FC51D7316261}"/>
              </a:ext>
            </a:extLst>
          </p:cNvPr>
          <p:cNvSpPr txBox="1"/>
          <p:nvPr/>
        </p:nvSpPr>
        <p:spPr>
          <a:xfrm>
            <a:off x="5712072" y="3167473"/>
            <a:ext cx="742511" cy="461665"/>
          </a:xfrm>
          <a:prstGeom prst="rect">
            <a:avLst/>
          </a:prstGeom>
          <a:noFill/>
        </p:spPr>
        <p:txBody>
          <a:bodyPr wrap="none" rtlCol="0">
            <a:spAutoFit/>
          </a:bodyPr>
          <a:lstStyle/>
          <a:p>
            <a:pPr algn="ctr"/>
            <a:r>
              <a:rPr lang="en-US" sz="1200" b="1" dirty="0">
                <a:solidFill>
                  <a:srgbClr val="4A3F6A"/>
                </a:solidFill>
              </a:rPr>
              <a:t>24 </a:t>
            </a:r>
          </a:p>
          <a:p>
            <a:pPr algn="ctr"/>
            <a:r>
              <a:rPr lang="en-US" sz="1200" b="1" dirty="0">
                <a:solidFill>
                  <a:srgbClr val="4A3F6A"/>
                </a:solidFill>
              </a:rPr>
              <a:t>Weeks</a:t>
            </a:r>
          </a:p>
        </p:txBody>
      </p:sp>
      <p:cxnSp>
        <p:nvCxnSpPr>
          <p:cNvPr id="7" name="Straight Arrow Connector 6">
            <a:extLst>
              <a:ext uri="{FF2B5EF4-FFF2-40B4-BE49-F238E27FC236}">
                <a16:creationId xmlns:a16="http://schemas.microsoft.com/office/drawing/2014/main" id="{C765047B-7A17-0A29-D24F-021D37E417E9}"/>
              </a:ext>
            </a:extLst>
          </p:cNvPr>
          <p:cNvCxnSpPr>
            <a:cxnSpLocks/>
          </p:cNvCxnSpPr>
          <p:nvPr/>
        </p:nvCxnSpPr>
        <p:spPr>
          <a:xfrm>
            <a:off x="5743575" y="3629138"/>
            <a:ext cx="962025" cy="0"/>
          </a:xfrm>
          <a:prstGeom prst="straightConnector1">
            <a:avLst/>
          </a:prstGeom>
          <a:ln w="104775">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4069A1C-8948-3B94-4E70-B4D3B6508CC2}"/>
              </a:ext>
            </a:extLst>
          </p:cNvPr>
          <p:cNvSpPr txBox="1"/>
          <p:nvPr/>
        </p:nvSpPr>
        <p:spPr>
          <a:xfrm>
            <a:off x="622570" y="1545011"/>
            <a:ext cx="1516762" cy="461665"/>
          </a:xfrm>
          <a:prstGeom prst="rect">
            <a:avLst/>
          </a:prstGeom>
          <a:noFill/>
        </p:spPr>
        <p:txBody>
          <a:bodyPr wrap="none" rtlCol="0">
            <a:spAutoFit/>
          </a:bodyPr>
          <a:lstStyle/>
          <a:p>
            <a:r>
              <a:rPr lang="en-US" sz="2400" b="1" dirty="0">
                <a:solidFill>
                  <a:srgbClr val="4A3F6A"/>
                </a:solidFill>
              </a:rPr>
              <a:t>BEFORE</a:t>
            </a:r>
          </a:p>
        </p:txBody>
      </p:sp>
      <p:sp>
        <p:nvSpPr>
          <p:cNvPr id="11" name="TextBox 10">
            <a:extLst>
              <a:ext uri="{FF2B5EF4-FFF2-40B4-BE49-F238E27FC236}">
                <a16:creationId xmlns:a16="http://schemas.microsoft.com/office/drawing/2014/main" id="{75D10104-3987-5435-EE4D-0B7BED2BD6D8}"/>
              </a:ext>
            </a:extLst>
          </p:cNvPr>
          <p:cNvSpPr txBox="1"/>
          <p:nvPr/>
        </p:nvSpPr>
        <p:spPr>
          <a:xfrm>
            <a:off x="6705600" y="1532387"/>
            <a:ext cx="1241045" cy="461665"/>
          </a:xfrm>
          <a:prstGeom prst="rect">
            <a:avLst/>
          </a:prstGeom>
          <a:noFill/>
          <a:ln>
            <a:noFill/>
          </a:ln>
        </p:spPr>
        <p:txBody>
          <a:bodyPr wrap="none" rtlCol="0">
            <a:spAutoFit/>
          </a:bodyPr>
          <a:lstStyle/>
          <a:p>
            <a:r>
              <a:rPr lang="en-US" sz="2400" b="1" dirty="0">
                <a:solidFill>
                  <a:srgbClr val="CAD55D"/>
                </a:solidFill>
              </a:rPr>
              <a:t>AFTER</a:t>
            </a:r>
          </a:p>
        </p:txBody>
      </p:sp>
      <p:sp>
        <p:nvSpPr>
          <p:cNvPr id="8" name="TextBox 7">
            <a:extLst>
              <a:ext uri="{FF2B5EF4-FFF2-40B4-BE49-F238E27FC236}">
                <a16:creationId xmlns:a16="http://schemas.microsoft.com/office/drawing/2014/main" id="{F9FC25B5-4273-F547-7797-E5335DDD80AB}"/>
              </a:ext>
            </a:extLst>
          </p:cNvPr>
          <p:cNvSpPr txBox="1"/>
          <p:nvPr/>
        </p:nvSpPr>
        <p:spPr>
          <a:xfrm>
            <a:off x="1572038" y="5846208"/>
            <a:ext cx="9305098" cy="369332"/>
          </a:xfrm>
          <a:prstGeom prst="rect">
            <a:avLst/>
          </a:prstGeom>
          <a:noFill/>
        </p:spPr>
        <p:txBody>
          <a:bodyPr wrap="square">
            <a:spAutoFit/>
          </a:bodyPr>
          <a:lstStyle/>
          <a:p>
            <a:pPr algn="ctr"/>
            <a:r>
              <a:rPr lang="en-US" b="1" i="1" dirty="0">
                <a:solidFill>
                  <a:srgbClr val="4A3F6A"/>
                </a:solidFill>
              </a:rPr>
              <a:t>Planning alignment and the relationship between upper and lower teeth.</a:t>
            </a:r>
          </a:p>
        </p:txBody>
      </p:sp>
      <p:pic>
        <p:nvPicPr>
          <p:cNvPr id="10" name="Picture 9">
            <a:extLst>
              <a:ext uri="{FF2B5EF4-FFF2-40B4-BE49-F238E27FC236}">
                <a16:creationId xmlns:a16="http://schemas.microsoft.com/office/drawing/2014/main" id="{CA61BCB6-B711-924B-D753-304E5A672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5632" y="2002660"/>
            <a:ext cx="5026914" cy="3348003"/>
          </a:xfrm>
          <a:prstGeom prst="rect">
            <a:avLst/>
          </a:prstGeom>
          <a:ln w="38100">
            <a:solidFill>
              <a:srgbClr val="CAD55D"/>
            </a:solidFill>
          </a:ln>
        </p:spPr>
      </p:pic>
    </p:spTree>
    <p:extLst>
      <p:ext uri="{BB962C8B-B14F-4D97-AF65-F5344CB8AC3E}">
        <p14:creationId xmlns:p14="http://schemas.microsoft.com/office/powerpoint/2010/main" val="2773217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4FC3F-A262-7798-1B64-5B24CABBF8F0}"/>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3076930D-1C7B-B9AD-DCA8-6CE18F9BF424}"/>
              </a:ext>
            </a:extLst>
          </p:cNvPr>
          <p:cNvSpPr>
            <a:spLocks noGrp="1"/>
          </p:cNvSpPr>
          <p:nvPr>
            <p:ph type="title"/>
          </p:nvPr>
        </p:nvSpPr>
        <p:spPr>
          <a:prstGeom prst="rect">
            <a:avLst/>
          </a:prstGeom>
        </p:spPr>
        <p:txBody>
          <a:bodyPr/>
          <a:lstStyle/>
          <a:p>
            <a:r>
              <a:rPr lang="en-US" dirty="0">
                <a:solidFill>
                  <a:srgbClr val="CAD55D"/>
                </a:solidFill>
              </a:rPr>
              <a:t>Overjet </a:t>
            </a:r>
            <a:r>
              <a:rPr lang="en-US" b="0" dirty="0">
                <a:solidFill>
                  <a:srgbClr val="CAD55D"/>
                </a:solidFill>
              </a:rPr>
              <a:t>| </a:t>
            </a:r>
            <a:r>
              <a:rPr lang="en-US" dirty="0"/>
              <a:t>Patient Example 2</a:t>
            </a:r>
          </a:p>
        </p:txBody>
      </p:sp>
      <p:sp>
        <p:nvSpPr>
          <p:cNvPr id="9" name="TextBox 8">
            <a:extLst>
              <a:ext uri="{FF2B5EF4-FFF2-40B4-BE49-F238E27FC236}">
                <a16:creationId xmlns:a16="http://schemas.microsoft.com/office/drawing/2014/main" id="{DAA986ED-776B-4086-5FCB-96A802B4AF95}"/>
              </a:ext>
            </a:extLst>
          </p:cNvPr>
          <p:cNvSpPr txBox="1"/>
          <p:nvPr/>
        </p:nvSpPr>
        <p:spPr>
          <a:xfrm>
            <a:off x="5724744" y="3167473"/>
            <a:ext cx="742511" cy="461665"/>
          </a:xfrm>
          <a:prstGeom prst="rect">
            <a:avLst/>
          </a:prstGeom>
          <a:noFill/>
        </p:spPr>
        <p:txBody>
          <a:bodyPr wrap="none" rtlCol="0">
            <a:spAutoFit/>
          </a:bodyPr>
          <a:lstStyle/>
          <a:p>
            <a:pPr algn="ctr"/>
            <a:r>
              <a:rPr lang="en-US" sz="1200" b="1" dirty="0">
                <a:solidFill>
                  <a:srgbClr val="4A3F6A"/>
                </a:solidFill>
              </a:rPr>
              <a:t>16 </a:t>
            </a:r>
          </a:p>
          <a:p>
            <a:pPr algn="ctr"/>
            <a:r>
              <a:rPr lang="en-US" sz="1200" b="1" dirty="0">
                <a:solidFill>
                  <a:srgbClr val="4A3F6A"/>
                </a:solidFill>
              </a:rPr>
              <a:t>Weeks</a:t>
            </a:r>
          </a:p>
        </p:txBody>
      </p:sp>
      <p:cxnSp>
        <p:nvCxnSpPr>
          <p:cNvPr id="10" name="Straight Arrow Connector 9">
            <a:extLst>
              <a:ext uri="{FF2B5EF4-FFF2-40B4-BE49-F238E27FC236}">
                <a16:creationId xmlns:a16="http://schemas.microsoft.com/office/drawing/2014/main" id="{72A3DE8B-2073-0A96-8A44-B85D69ABB3D7}"/>
              </a:ext>
            </a:extLst>
          </p:cNvPr>
          <p:cNvCxnSpPr>
            <a:cxnSpLocks/>
          </p:cNvCxnSpPr>
          <p:nvPr/>
        </p:nvCxnSpPr>
        <p:spPr>
          <a:xfrm>
            <a:off x="5781675" y="3648188"/>
            <a:ext cx="942975" cy="0"/>
          </a:xfrm>
          <a:prstGeom prst="straightConnector1">
            <a:avLst/>
          </a:prstGeom>
          <a:ln w="104775">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7B58674-C8F5-0F80-3FA4-952D075D1ECD}"/>
              </a:ext>
            </a:extLst>
          </p:cNvPr>
          <p:cNvSpPr txBox="1"/>
          <p:nvPr/>
        </p:nvSpPr>
        <p:spPr>
          <a:xfrm>
            <a:off x="622570" y="1516436"/>
            <a:ext cx="1516762" cy="461665"/>
          </a:xfrm>
          <a:prstGeom prst="rect">
            <a:avLst/>
          </a:prstGeom>
          <a:noFill/>
        </p:spPr>
        <p:txBody>
          <a:bodyPr wrap="none" rtlCol="0">
            <a:spAutoFit/>
          </a:bodyPr>
          <a:lstStyle/>
          <a:p>
            <a:r>
              <a:rPr lang="en-US" sz="2400" b="1" dirty="0">
                <a:solidFill>
                  <a:srgbClr val="4A3F6A"/>
                </a:solidFill>
              </a:rPr>
              <a:t>BEFORE</a:t>
            </a:r>
          </a:p>
        </p:txBody>
      </p:sp>
      <p:sp>
        <p:nvSpPr>
          <p:cNvPr id="12" name="TextBox 11">
            <a:extLst>
              <a:ext uri="{FF2B5EF4-FFF2-40B4-BE49-F238E27FC236}">
                <a16:creationId xmlns:a16="http://schemas.microsoft.com/office/drawing/2014/main" id="{6AEA1FAA-8965-C1E3-460C-0DCB39178639}"/>
              </a:ext>
            </a:extLst>
          </p:cNvPr>
          <p:cNvSpPr txBox="1"/>
          <p:nvPr/>
        </p:nvSpPr>
        <p:spPr>
          <a:xfrm>
            <a:off x="6705600" y="1503812"/>
            <a:ext cx="1241045" cy="461665"/>
          </a:xfrm>
          <a:prstGeom prst="rect">
            <a:avLst/>
          </a:prstGeom>
          <a:noFill/>
          <a:ln>
            <a:noFill/>
          </a:ln>
        </p:spPr>
        <p:txBody>
          <a:bodyPr wrap="none" rtlCol="0">
            <a:spAutoFit/>
          </a:bodyPr>
          <a:lstStyle/>
          <a:p>
            <a:r>
              <a:rPr lang="en-US" sz="2400" b="1" dirty="0">
                <a:solidFill>
                  <a:srgbClr val="CAD55D"/>
                </a:solidFill>
              </a:rPr>
              <a:t>AFTER</a:t>
            </a:r>
          </a:p>
        </p:txBody>
      </p:sp>
      <p:pic>
        <p:nvPicPr>
          <p:cNvPr id="13" name="Picture 12">
            <a:extLst>
              <a:ext uri="{FF2B5EF4-FFF2-40B4-BE49-F238E27FC236}">
                <a16:creationId xmlns:a16="http://schemas.microsoft.com/office/drawing/2014/main" id="{800D5578-1B53-217B-C6C9-25FC577A3227}"/>
              </a:ext>
            </a:extLst>
          </p:cNvPr>
          <p:cNvPicPr>
            <a:picLocks noChangeAspect="1"/>
          </p:cNvPicPr>
          <p:nvPr/>
        </p:nvPicPr>
        <p:blipFill>
          <a:blip r:embed="rId3"/>
          <a:srcRect/>
          <a:stretch>
            <a:fillRect/>
          </a:stretch>
        </p:blipFill>
        <p:spPr>
          <a:xfrm>
            <a:off x="733424" y="1994052"/>
            <a:ext cx="5010151" cy="3341732"/>
          </a:xfrm>
          <a:prstGeom prst="rect">
            <a:avLst/>
          </a:prstGeom>
          <a:ln w="38100">
            <a:solidFill>
              <a:srgbClr val="4A3F6A"/>
            </a:solidFill>
          </a:ln>
        </p:spPr>
      </p:pic>
      <p:pic>
        <p:nvPicPr>
          <p:cNvPr id="15" name="Picture 14">
            <a:extLst>
              <a:ext uri="{FF2B5EF4-FFF2-40B4-BE49-F238E27FC236}">
                <a16:creationId xmlns:a16="http://schemas.microsoft.com/office/drawing/2014/main" id="{7C1BC4B5-100F-030D-FC3A-F13AF43DDBCD}"/>
              </a:ext>
            </a:extLst>
          </p:cNvPr>
          <p:cNvPicPr>
            <a:picLocks noChangeAspect="1"/>
          </p:cNvPicPr>
          <p:nvPr/>
        </p:nvPicPr>
        <p:blipFill>
          <a:blip r:embed="rId4"/>
          <a:stretch>
            <a:fillRect/>
          </a:stretch>
        </p:blipFill>
        <p:spPr>
          <a:xfrm>
            <a:off x="6766248" y="1996372"/>
            <a:ext cx="5010151" cy="3341732"/>
          </a:xfrm>
          <a:prstGeom prst="rect">
            <a:avLst/>
          </a:prstGeom>
          <a:ln w="38100">
            <a:solidFill>
              <a:srgbClr val="CAD55D"/>
            </a:solidFill>
          </a:ln>
        </p:spPr>
      </p:pic>
      <p:pic>
        <p:nvPicPr>
          <p:cNvPr id="3" name="Picture 2">
            <a:extLst>
              <a:ext uri="{FF2B5EF4-FFF2-40B4-BE49-F238E27FC236}">
                <a16:creationId xmlns:a16="http://schemas.microsoft.com/office/drawing/2014/main" id="{3F777500-02B7-041A-DA16-8BC587B48C1E}"/>
              </a:ext>
            </a:extLst>
          </p:cNvPr>
          <p:cNvPicPr>
            <a:picLocks noChangeAspect="1"/>
          </p:cNvPicPr>
          <p:nvPr/>
        </p:nvPicPr>
        <p:blipFill>
          <a:blip r:embed="rId5"/>
          <a:srcRect l="4414" r="1919"/>
          <a:stretch>
            <a:fillRect/>
          </a:stretch>
        </p:blipFill>
        <p:spPr>
          <a:xfrm>
            <a:off x="3718468" y="4599870"/>
            <a:ext cx="2324100" cy="1653771"/>
          </a:xfrm>
          <a:prstGeom prst="rect">
            <a:avLst/>
          </a:prstGeom>
          <a:ln w="38100">
            <a:solidFill>
              <a:srgbClr val="4A3F6A"/>
            </a:solidFill>
          </a:ln>
        </p:spPr>
      </p:pic>
      <p:pic>
        <p:nvPicPr>
          <p:cNvPr id="5" name="Picture 4">
            <a:extLst>
              <a:ext uri="{FF2B5EF4-FFF2-40B4-BE49-F238E27FC236}">
                <a16:creationId xmlns:a16="http://schemas.microsoft.com/office/drawing/2014/main" id="{0A607D32-B517-7DAE-1E79-C4CFA28A50D5}"/>
              </a:ext>
            </a:extLst>
          </p:cNvPr>
          <p:cNvPicPr>
            <a:picLocks noChangeAspect="1"/>
          </p:cNvPicPr>
          <p:nvPr/>
        </p:nvPicPr>
        <p:blipFill>
          <a:blip r:embed="rId6"/>
          <a:stretch>
            <a:fillRect/>
          </a:stretch>
        </p:blipFill>
        <p:spPr>
          <a:xfrm>
            <a:off x="9594131" y="4599870"/>
            <a:ext cx="2481261" cy="1653770"/>
          </a:xfrm>
          <a:prstGeom prst="rect">
            <a:avLst/>
          </a:prstGeom>
          <a:ln w="38100">
            <a:solidFill>
              <a:srgbClr val="CAD55D"/>
            </a:solidFill>
          </a:ln>
        </p:spPr>
      </p:pic>
      <p:sp>
        <p:nvSpPr>
          <p:cNvPr id="6" name="Rectangle 5">
            <a:extLst>
              <a:ext uri="{FF2B5EF4-FFF2-40B4-BE49-F238E27FC236}">
                <a16:creationId xmlns:a16="http://schemas.microsoft.com/office/drawing/2014/main" id="{9BAA9A7A-5CEA-5077-CC95-D9DD6D54E63E}"/>
              </a:ext>
            </a:extLst>
          </p:cNvPr>
          <p:cNvSpPr/>
          <p:nvPr/>
        </p:nvSpPr>
        <p:spPr>
          <a:xfrm>
            <a:off x="5002022" y="6622029"/>
            <a:ext cx="2324100" cy="235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D63093A-0056-F0DF-BF68-A7809CE6E833}"/>
              </a:ext>
            </a:extLst>
          </p:cNvPr>
          <p:cNvSpPr txBox="1"/>
          <p:nvPr/>
        </p:nvSpPr>
        <p:spPr>
          <a:xfrm>
            <a:off x="1600613" y="6420522"/>
            <a:ext cx="9305098" cy="369332"/>
          </a:xfrm>
          <a:prstGeom prst="rect">
            <a:avLst/>
          </a:prstGeom>
          <a:noFill/>
        </p:spPr>
        <p:txBody>
          <a:bodyPr wrap="square">
            <a:spAutoFit/>
          </a:bodyPr>
          <a:lstStyle/>
          <a:p>
            <a:pPr algn="ctr"/>
            <a:r>
              <a:rPr lang="en-US" b="1" i="1" dirty="0">
                <a:solidFill>
                  <a:srgbClr val="4A3F6A"/>
                </a:solidFill>
              </a:rPr>
              <a:t>Planning alignment and the relationship between upper and lower teeth.</a:t>
            </a:r>
          </a:p>
        </p:txBody>
      </p:sp>
    </p:spTree>
    <p:extLst>
      <p:ext uri="{BB962C8B-B14F-4D97-AF65-F5344CB8AC3E}">
        <p14:creationId xmlns:p14="http://schemas.microsoft.com/office/powerpoint/2010/main" val="2796417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 5"/>
          <p:cNvSpPr/>
          <p:nvPr/>
        </p:nvSpPr>
        <p:spPr>
          <a:xfrm>
            <a:off x="530352" y="1082410"/>
            <a:ext cx="8138160" cy="74980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B3F6B"/>
                </a:solidFill>
                <a:effectLst/>
                <a:uLnTx/>
                <a:uFillTx/>
                <a:latin typeface="Aptos Display" pitchFamily="34" charset="0"/>
                <a:ea typeface="Aptos Display" pitchFamily="34" charset="-122"/>
                <a:cs typeface="Aptos Display" pitchFamily="34" charset="-120"/>
              </a:rPr>
              <a:t>Deep Bite</a:t>
            </a:r>
            <a:endParaRPr kumimoji="0" lang="en-US" sz="48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Text 6"/>
          <p:cNvSpPr/>
          <p:nvPr/>
        </p:nvSpPr>
        <p:spPr>
          <a:xfrm>
            <a:off x="530351" y="1890499"/>
            <a:ext cx="8453991"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42038"/>
                </a:solidFill>
                <a:effectLst/>
                <a:uLnTx/>
                <a:uFillTx/>
                <a:latin typeface="Inter"/>
                <a:ea typeface="Aptos" pitchFamily="34" charset="-122"/>
                <a:cs typeface="Aptos" pitchFamily="34" charset="-120"/>
              </a:rPr>
              <a:t>When the upper teeth cover more of the lower teeth than we want.</a:t>
            </a:r>
            <a:endParaRPr kumimoji="0" lang="en-US" sz="2000" b="0" i="0" u="none" strike="noStrike" kern="1200" cap="none" spc="0" normalizeH="0" baseline="0" noProof="0" dirty="0">
              <a:ln>
                <a:noFill/>
              </a:ln>
              <a:solidFill>
                <a:prstClr val="black"/>
              </a:solidFill>
              <a:effectLst/>
              <a:uLnTx/>
              <a:uFillTx/>
              <a:latin typeface="Inter"/>
            </a:endParaRPr>
          </a:p>
        </p:txBody>
      </p:sp>
      <p:sp>
        <p:nvSpPr>
          <p:cNvPr id="10" name="Shape 7"/>
          <p:cNvSpPr/>
          <p:nvPr/>
        </p:nvSpPr>
        <p:spPr>
          <a:xfrm>
            <a:off x="530351" y="3613936"/>
            <a:ext cx="7040880" cy="0"/>
          </a:xfrm>
          <a:prstGeom prst="line">
            <a:avLst/>
          </a:prstGeom>
          <a:noFill/>
          <a:ln w="9525">
            <a:solidFill>
              <a:srgbClr val="2F2852">
                <a:alpha val="8200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8"/>
          <p:cNvSpPr/>
          <p:nvPr/>
        </p:nvSpPr>
        <p:spPr>
          <a:xfrm>
            <a:off x="530351" y="3674753"/>
            <a:ext cx="8078258" cy="676656"/>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4B3F6B"/>
                </a:solidFill>
                <a:effectLst/>
                <a:uLnTx/>
                <a:uFillTx/>
                <a:latin typeface="Inter 18pt" panose="02000503000000020004" pitchFamily="2" charset="0"/>
                <a:ea typeface="Inter 18pt" panose="02000503000000020004" pitchFamily="2" charset="0"/>
                <a:cs typeface="Aptos Display" pitchFamily="34" charset="-120"/>
              </a:rPr>
              <a:t>We plan how the teeth align and come together.</a:t>
            </a:r>
            <a:endParaRPr kumimoji="0" lang="en-US" sz="22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3" name="TextBox 2">
            <a:extLst>
              <a:ext uri="{FF2B5EF4-FFF2-40B4-BE49-F238E27FC236}">
                <a16:creationId xmlns:a16="http://schemas.microsoft.com/office/drawing/2014/main" id="{7616E1AE-B0F5-EBE6-3BD2-40BDC96F9267}"/>
              </a:ext>
            </a:extLst>
          </p:cNvPr>
          <p:cNvSpPr txBox="1"/>
          <p:nvPr/>
        </p:nvSpPr>
        <p:spPr>
          <a:xfrm>
            <a:off x="9806940" y="6521195"/>
            <a:ext cx="238506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C6A49-0155-6E7E-295B-283859985F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454F831-868B-F4E5-E4B1-D2FC0DA9FB97}"/>
              </a:ext>
            </a:extLst>
          </p:cNvPr>
          <p:cNvSpPr>
            <a:spLocks noGrp="1"/>
          </p:cNvSpPr>
          <p:nvPr>
            <p:ph type="title"/>
          </p:nvPr>
        </p:nvSpPr>
        <p:spPr>
          <a:prstGeom prst="rect">
            <a:avLst/>
          </a:prstGeom>
        </p:spPr>
        <p:txBody>
          <a:bodyPr/>
          <a:lstStyle/>
          <a:p>
            <a:r>
              <a:rPr lang="en-US" dirty="0">
                <a:solidFill>
                  <a:srgbClr val="CAD55D"/>
                </a:solidFill>
              </a:rPr>
              <a:t>Deep Bite </a:t>
            </a:r>
            <a:r>
              <a:rPr lang="en-US" b="0" dirty="0">
                <a:solidFill>
                  <a:srgbClr val="CAD55D"/>
                </a:solidFill>
              </a:rPr>
              <a:t>| </a:t>
            </a:r>
            <a:r>
              <a:rPr lang="en-US" dirty="0"/>
              <a:t>Patient Example 1</a:t>
            </a:r>
            <a:endParaRPr lang="en-US" dirty="0">
              <a:solidFill>
                <a:srgbClr val="CAD55D"/>
              </a:solidFill>
            </a:endParaRPr>
          </a:p>
        </p:txBody>
      </p:sp>
      <p:sp>
        <p:nvSpPr>
          <p:cNvPr id="5" name="TextBox 4">
            <a:extLst>
              <a:ext uri="{FF2B5EF4-FFF2-40B4-BE49-F238E27FC236}">
                <a16:creationId xmlns:a16="http://schemas.microsoft.com/office/drawing/2014/main" id="{04C19F1A-E6B4-EC79-8E1B-4D50634FA625}"/>
              </a:ext>
            </a:extLst>
          </p:cNvPr>
          <p:cNvSpPr txBox="1"/>
          <p:nvPr/>
        </p:nvSpPr>
        <p:spPr>
          <a:xfrm>
            <a:off x="2689241" y="6199086"/>
            <a:ext cx="7096432" cy="400110"/>
          </a:xfrm>
          <a:prstGeom prst="rect">
            <a:avLst/>
          </a:prstGeom>
          <a:noFill/>
        </p:spPr>
        <p:txBody>
          <a:bodyPr wrap="square">
            <a:spAutoFit/>
          </a:bodyPr>
          <a:lstStyle/>
          <a:p>
            <a:pPr algn="ctr"/>
            <a:r>
              <a:rPr lang="en-US" sz="2000" b="1" i="1" dirty="0">
                <a:solidFill>
                  <a:srgbClr val="4A3F6A"/>
                </a:solidFill>
              </a:rPr>
              <a:t>Planning how the teeth align and come together.</a:t>
            </a:r>
          </a:p>
        </p:txBody>
      </p:sp>
      <p:pic>
        <p:nvPicPr>
          <p:cNvPr id="7" name="Picture 4" descr="Picture 4">
            <a:extLst>
              <a:ext uri="{FF2B5EF4-FFF2-40B4-BE49-F238E27FC236}">
                <a16:creationId xmlns:a16="http://schemas.microsoft.com/office/drawing/2014/main" id="{C54AFC27-5BCE-9372-697B-79C2AF79E1DC}"/>
              </a:ext>
            </a:extLst>
          </p:cNvPr>
          <p:cNvPicPr>
            <a:picLocks noChangeAspect="1"/>
          </p:cNvPicPr>
          <p:nvPr/>
        </p:nvPicPr>
        <p:blipFill>
          <a:blip r:embed="rId3"/>
          <a:srcRect t="70984" b="94"/>
          <a:stretch>
            <a:fillRect/>
          </a:stretch>
        </p:blipFill>
        <p:spPr>
          <a:xfrm>
            <a:off x="524818" y="1751242"/>
            <a:ext cx="11460189" cy="1755058"/>
          </a:xfrm>
          <a:prstGeom prst="rect">
            <a:avLst/>
          </a:prstGeom>
          <a:ln w="50800">
            <a:solidFill>
              <a:srgbClr val="FFFFFF"/>
            </a:solidFill>
            <a:miter lim="400000"/>
          </a:ln>
        </p:spPr>
      </p:pic>
      <p:pic>
        <p:nvPicPr>
          <p:cNvPr id="9" name="Picture 10" descr="Picture 10">
            <a:extLst>
              <a:ext uri="{FF2B5EF4-FFF2-40B4-BE49-F238E27FC236}">
                <a16:creationId xmlns:a16="http://schemas.microsoft.com/office/drawing/2014/main" id="{ABF05E9A-EBC1-CC18-5571-A8A6A00D21ED}"/>
              </a:ext>
            </a:extLst>
          </p:cNvPr>
          <p:cNvPicPr>
            <a:picLocks noChangeAspect="1"/>
          </p:cNvPicPr>
          <p:nvPr/>
        </p:nvPicPr>
        <p:blipFill>
          <a:blip r:embed="rId4"/>
          <a:srcRect t="70510" b="1617"/>
          <a:stretch>
            <a:fillRect/>
          </a:stretch>
        </p:blipFill>
        <p:spPr>
          <a:xfrm>
            <a:off x="524818" y="3838986"/>
            <a:ext cx="11425278" cy="1673497"/>
          </a:xfrm>
          <a:prstGeom prst="rect">
            <a:avLst/>
          </a:prstGeom>
          <a:ln w="50800">
            <a:solidFill>
              <a:srgbClr val="FFFFFF"/>
            </a:solidFill>
            <a:miter lim="400000"/>
          </a:ln>
        </p:spPr>
      </p:pic>
      <p:sp>
        <p:nvSpPr>
          <p:cNvPr id="11" name="TextBox 10">
            <a:extLst>
              <a:ext uri="{FF2B5EF4-FFF2-40B4-BE49-F238E27FC236}">
                <a16:creationId xmlns:a16="http://schemas.microsoft.com/office/drawing/2014/main" id="{F1EF321E-81FD-1F5B-B834-162D560383ED}"/>
              </a:ext>
            </a:extLst>
          </p:cNvPr>
          <p:cNvSpPr txBox="1"/>
          <p:nvPr/>
        </p:nvSpPr>
        <p:spPr>
          <a:xfrm>
            <a:off x="524818" y="1365809"/>
            <a:ext cx="1516762" cy="461665"/>
          </a:xfrm>
          <a:prstGeom prst="rect">
            <a:avLst/>
          </a:prstGeom>
          <a:noFill/>
        </p:spPr>
        <p:txBody>
          <a:bodyPr wrap="none" rtlCol="0">
            <a:spAutoFit/>
          </a:bodyPr>
          <a:lstStyle/>
          <a:p>
            <a:r>
              <a:rPr lang="en-US" sz="2400" b="1" dirty="0">
                <a:solidFill>
                  <a:srgbClr val="4A3F6A"/>
                </a:solidFill>
              </a:rPr>
              <a:t>BEFORE</a:t>
            </a:r>
          </a:p>
        </p:txBody>
      </p:sp>
      <p:sp>
        <p:nvSpPr>
          <p:cNvPr id="13" name="TextBox 12">
            <a:extLst>
              <a:ext uri="{FF2B5EF4-FFF2-40B4-BE49-F238E27FC236}">
                <a16:creationId xmlns:a16="http://schemas.microsoft.com/office/drawing/2014/main" id="{2A490A2C-270F-5C7B-A7E9-335B49559A9D}"/>
              </a:ext>
            </a:extLst>
          </p:cNvPr>
          <p:cNvSpPr txBox="1"/>
          <p:nvPr/>
        </p:nvSpPr>
        <p:spPr>
          <a:xfrm>
            <a:off x="524818" y="3493528"/>
            <a:ext cx="1241045" cy="461665"/>
          </a:xfrm>
          <a:prstGeom prst="rect">
            <a:avLst/>
          </a:prstGeom>
          <a:noFill/>
        </p:spPr>
        <p:txBody>
          <a:bodyPr wrap="none" rtlCol="0">
            <a:spAutoFit/>
          </a:bodyPr>
          <a:lstStyle/>
          <a:p>
            <a:r>
              <a:rPr lang="en-US" sz="2400" b="1" dirty="0">
                <a:solidFill>
                  <a:srgbClr val="CAD55D"/>
                </a:solidFill>
              </a:rPr>
              <a:t>AFTER</a:t>
            </a:r>
          </a:p>
        </p:txBody>
      </p:sp>
      <p:sp>
        <p:nvSpPr>
          <p:cNvPr id="14" name="TextBox 13">
            <a:extLst>
              <a:ext uri="{FF2B5EF4-FFF2-40B4-BE49-F238E27FC236}">
                <a16:creationId xmlns:a16="http://schemas.microsoft.com/office/drawing/2014/main" id="{3B4F6665-F675-8B31-6D48-4A0154DF6A02}"/>
              </a:ext>
            </a:extLst>
          </p:cNvPr>
          <p:cNvSpPr txBox="1"/>
          <p:nvPr/>
        </p:nvSpPr>
        <p:spPr>
          <a:xfrm>
            <a:off x="524818" y="5512483"/>
            <a:ext cx="3438762" cy="369332"/>
          </a:xfrm>
          <a:prstGeom prst="rect">
            <a:avLst/>
          </a:prstGeom>
          <a:noFill/>
        </p:spPr>
        <p:txBody>
          <a:bodyPr wrap="none" rtlCol="0">
            <a:spAutoFit/>
          </a:bodyPr>
          <a:lstStyle/>
          <a:p>
            <a:r>
              <a:rPr lang="en-US" b="1" dirty="0">
                <a:solidFill>
                  <a:srgbClr val="CAD55D"/>
                </a:solidFill>
              </a:rPr>
              <a:t>Treatment Time: 11 months</a:t>
            </a:r>
          </a:p>
        </p:txBody>
      </p:sp>
    </p:spTree>
    <p:extLst>
      <p:ext uri="{BB962C8B-B14F-4D97-AF65-F5344CB8AC3E}">
        <p14:creationId xmlns:p14="http://schemas.microsoft.com/office/powerpoint/2010/main" val="3742940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0BA62-A397-469C-140D-734732A4BF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8A4387-A5BB-6A17-B282-941960E11DBE}"/>
              </a:ext>
            </a:extLst>
          </p:cNvPr>
          <p:cNvSpPr>
            <a:spLocks noGrp="1"/>
          </p:cNvSpPr>
          <p:nvPr>
            <p:ph type="title"/>
          </p:nvPr>
        </p:nvSpPr>
        <p:spPr>
          <a:prstGeom prst="rect">
            <a:avLst/>
          </a:prstGeom>
        </p:spPr>
        <p:txBody>
          <a:bodyPr/>
          <a:lstStyle/>
          <a:p>
            <a:r>
              <a:rPr lang="en-US" dirty="0">
                <a:solidFill>
                  <a:srgbClr val="CAD55D"/>
                </a:solidFill>
              </a:rPr>
              <a:t>Deep Bite </a:t>
            </a:r>
            <a:r>
              <a:rPr lang="en-US" b="0" dirty="0">
                <a:solidFill>
                  <a:srgbClr val="CAD55D"/>
                </a:solidFill>
              </a:rPr>
              <a:t>| </a:t>
            </a:r>
            <a:r>
              <a:rPr lang="en-US" dirty="0"/>
              <a:t>Patient Example 2</a:t>
            </a:r>
            <a:endParaRPr lang="en-US" dirty="0">
              <a:solidFill>
                <a:srgbClr val="CAD55D"/>
              </a:solidFill>
            </a:endParaRPr>
          </a:p>
        </p:txBody>
      </p:sp>
      <p:sp>
        <p:nvSpPr>
          <p:cNvPr id="5" name="TextBox 4">
            <a:extLst>
              <a:ext uri="{FF2B5EF4-FFF2-40B4-BE49-F238E27FC236}">
                <a16:creationId xmlns:a16="http://schemas.microsoft.com/office/drawing/2014/main" id="{1DEF13AA-AF2F-1BD4-2A78-20751FC3108F}"/>
              </a:ext>
            </a:extLst>
          </p:cNvPr>
          <p:cNvSpPr txBox="1"/>
          <p:nvPr/>
        </p:nvSpPr>
        <p:spPr>
          <a:xfrm>
            <a:off x="2706695" y="6118068"/>
            <a:ext cx="7096432" cy="400110"/>
          </a:xfrm>
          <a:prstGeom prst="rect">
            <a:avLst/>
          </a:prstGeom>
          <a:noFill/>
        </p:spPr>
        <p:txBody>
          <a:bodyPr wrap="square">
            <a:spAutoFit/>
          </a:bodyPr>
          <a:lstStyle/>
          <a:p>
            <a:pPr algn="ctr"/>
            <a:r>
              <a:rPr lang="en-US" sz="2000" b="1" i="1" dirty="0">
                <a:solidFill>
                  <a:srgbClr val="4A3F6A"/>
                </a:solidFill>
              </a:rPr>
              <a:t>Planning how the teeth align and come together.</a:t>
            </a:r>
          </a:p>
        </p:txBody>
      </p:sp>
      <p:pic>
        <p:nvPicPr>
          <p:cNvPr id="7" name="Picture 4" descr="Picture 4">
            <a:extLst>
              <a:ext uri="{FF2B5EF4-FFF2-40B4-BE49-F238E27FC236}">
                <a16:creationId xmlns:a16="http://schemas.microsoft.com/office/drawing/2014/main" id="{2A541D39-4B49-BC44-0375-1A14359E2184}"/>
              </a:ext>
            </a:extLst>
          </p:cNvPr>
          <p:cNvPicPr>
            <a:picLocks noChangeAspect="1"/>
          </p:cNvPicPr>
          <p:nvPr/>
        </p:nvPicPr>
        <p:blipFill>
          <a:blip r:embed="rId3"/>
          <a:srcRect l="1549" t="69805" r="1380"/>
          <a:stretch>
            <a:fillRect/>
          </a:stretch>
        </p:blipFill>
        <p:spPr>
          <a:xfrm>
            <a:off x="600687" y="1747129"/>
            <a:ext cx="11175712" cy="1785107"/>
          </a:xfrm>
          <a:prstGeom prst="rect">
            <a:avLst/>
          </a:prstGeom>
          <a:ln w="50800">
            <a:solidFill>
              <a:srgbClr val="FFFFFF"/>
            </a:solidFill>
            <a:miter lim="400000"/>
          </a:ln>
        </p:spPr>
      </p:pic>
      <p:pic>
        <p:nvPicPr>
          <p:cNvPr id="9" name="Picture 10" descr="Picture 10">
            <a:extLst>
              <a:ext uri="{FF2B5EF4-FFF2-40B4-BE49-F238E27FC236}">
                <a16:creationId xmlns:a16="http://schemas.microsoft.com/office/drawing/2014/main" id="{92B29922-41AE-400C-0BE1-8883C11483C0}"/>
              </a:ext>
            </a:extLst>
          </p:cNvPr>
          <p:cNvPicPr>
            <a:picLocks noChangeAspect="1"/>
          </p:cNvPicPr>
          <p:nvPr/>
        </p:nvPicPr>
        <p:blipFill>
          <a:blip r:embed="rId4"/>
          <a:srcRect t="69960" b="481"/>
          <a:stretch>
            <a:fillRect/>
          </a:stretch>
        </p:blipFill>
        <p:spPr>
          <a:xfrm>
            <a:off x="552388" y="3853394"/>
            <a:ext cx="11268255" cy="1730285"/>
          </a:xfrm>
          <a:prstGeom prst="rect">
            <a:avLst/>
          </a:prstGeom>
          <a:ln w="50800">
            <a:solidFill>
              <a:srgbClr val="FFFFFF"/>
            </a:solidFill>
            <a:miter lim="400000"/>
          </a:ln>
        </p:spPr>
      </p:pic>
      <p:sp>
        <p:nvSpPr>
          <p:cNvPr id="11" name="TextBox 10">
            <a:extLst>
              <a:ext uri="{FF2B5EF4-FFF2-40B4-BE49-F238E27FC236}">
                <a16:creationId xmlns:a16="http://schemas.microsoft.com/office/drawing/2014/main" id="{ADB3A058-2966-BEEF-9C12-ED04CB9192BB}"/>
              </a:ext>
            </a:extLst>
          </p:cNvPr>
          <p:cNvSpPr txBox="1"/>
          <p:nvPr/>
        </p:nvSpPr>
        <p:spPr>
          <a:xfrm>
            <a:off x="524818" y="1365809"/>
            <a:ext cx="1516762" cy="461665"/>
          </a:xfrm>
          <a:prstGeom prst="rect">
            <a:avLst/>
          </a:prstGeom>
          <a:noFill/>
        </p:spPr>
        <p:txBody>
          <a:bodyPr wrap="none" rtlCol="0">
            <a:spAutoFit/>
          </a:bodyPr>
          <a:lstStyle/>
          <a:p>
            <a:r>
              <a:rPr lang="en-US" sz="2400" b="1" dirty="0">
                <a:solidFill>
                  <a:srgbClr val="4A3F6A"/>
                </a:solidFill>
              </a:rPr>
              <a:t>BEFORE</a:t>
            </a:r>
          </a:p>
        </p:txBody>
      </p:sp>
      <p:sp>
        <p:nvSpPr>
          <p:cNvPr id="13" name="TextBox 12">
            <a:extLst>
              <a:ext uri="{FF2B5EF4-FFF2-40B4-BE49-F238E27FC236}">
                <a16:creationId xmlns:a16="http://schemas.microsoft.com/office/drawing/2014/main" id="{3613826B-7B88-9908-BDFA-F3F3415C87FD}"/>
              </a:ext>
            </a:extLst>
          </p:cNvPr>
          <p:cNvSpPr txBox="1"/>
          <p:nvPr/>
        </p:nvSpPr>
        <p:spPr>
          <a:xfrm>
            <a:off x="524818" y="3493528"/>
            <a:ext cx="1241045" cy="461665"/>
          </a:xfrm>
          <a:prstGeom prst="rect">
            <a:avLst/>
          </a:prstGeom>
          <a:noFill/>
        </p:spPr>
        <p:txBody>
          <a:bodyPr wrap="none" rtlCol="0">
            <a:spAutoFit/>
          </a:bodyPr>
          <a:lstStyle/>
          <a:p>
            <a:r>
              <a:rPr lang="en-US" sz="2400" b="1" dirty="0">
                <a:solidFill>
                  <a:srgbClr val="CAD55D"/>
                </a:solidFill>
              </a:rPr>
              <a:t>AFTER</a:t>
            </a:r>
          </a:p>
        </p:txBody>
      </p:sp>
      <p:sp>
        <p:nvSpPr>
          <p:cNvPr id="15" name="TextBox 14">
            <a:extLst>
              <a:ext uri="{FF2B5EF4-FFF2-40B4-BE49-F238E27FC236}">
                <a16:creationId xmlns:a16="http://schemas.microsoft.com/office/drawing/2014/main" id="{448BA42C-DBAD-E368-CD94-F56ACD49BA29}"/>
              </a:ext>
            </a:extLst>
          </p:cNvPr>
          <p:cNvSpPr txBox="1"/>
          <p:nvPr/>
        </p:nvSpPr>
        <p:spPr>
          <a:xfrm>
            <a:off x="524818" y="5571475"/>
            <a:ext cx="3506088" cy="369332"/>
          </a:xfrm>
          <a:prstGeom prst="rect">
            <a:avLst/>
          </a:prstGeom>
          <a:noFill/>
        </p:spPr>
        <p:txBody>
          <a:bodyPr wrap="none" rtlCol="0">
            <a:spAutoFit/>
          </a:bodyPr>
          <a:lstStyle/>
          <a:p>
            <a:r>
              <a:rPr lang="en-US" b="1" dirty="0">
                <a:solidFill>
                  <a:srgbClr val="CAD55D"/>
                </a:solidFill>
              </a:rPr>
              <a:t>Treatment Time: 10 months</a:t>
            </a:r>
          </a:p>
        </p:txBody>
      </p:sp>
    </p:spTree>
    <p:extLst>
      <p:ext uri="{BB962C8B-B14F-4D97-AF65-F5344CB8AC3E}">
        <p14:creationId xmlns:p14="http://schemas.microsoft.com/office/powerpoint/2010/main" val="195560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 5"/>
          <p:cNvSpPr/>
          <p:nvPr/>
        </p:nvSpPr>
        <p:spPr>
          <a:xfrm>
            <a:off x="530352" y="1082410"/>
            <a:ext cx="8138160" cy="74980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B3F6B"/>
                </a:solidFill>
                <a:effectLst/>
                <a:uLnTx/>
                <a:uFillTx/>
                <a:latin typeface="Aptos Display" pitchFamily="34" charset="0"/>
                <a:ea typeface="Aptos Display" pitchFamily="34" charset="-122"/>
                <a:cs typeface="Aptos Display" pitchFamily="34" charset="-120"/>
              </a:rPr>
              <a:t>Open Bite</a:t>
            </a:r>
            <a:endParaRPr kumimoji="0" lang="en-US" sz="48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Text 6"/>
          <p:cNvSpPr/>
          <p:nvPr/>
        </p:nvSpPr>
        <p:spPr>
          <a:xfrm>
            <a:off x="530352" y="1890499"/>
            <a:ext cx="9402318"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42038"/>
                </a:solidFill>
                <a:effectLst/>
                <a:uLnTx/>
                <a:uFillTx/>
                <a:latin typeface="Inter"/>
                <a:ea typeface="Aptos" pitchFamily="34" charset="-122"/>
                <a:cs typeface="Aptos" pitchFamily="34" charset="-120"/>
              </a:rPr>
              <a:t>When some upper and lower teeth do not meet when you bite.</a:t>
            </a:r>
            <a:endParaRPr kumimoji="0" lang="en-US" sz="2000" b="0" i="0" u="none" strike="noStrike" kern="1200" cap="none" spc="0" normalizeH="0" baseline="0" noProof="0" dirty="0">
              <a:ln>
                <a:noFill/>
              </a:ln>
              <a:solidFill>
                <a:prstClr val="black"/>
              </a:solidFill>
              <a:effectLst/>
              <a:uLnTx/>
              <a:uFillTx/>
              <a:latin typeface="Inter"/>
            </a:endParaRPr>
          </a:p>
        </p:txBody>
      </p:sp>
      <p:sp>
        <p:nvSpPr>
          <p:cNvPr id="10" name="Shape 7"/>
          <p:cNvSpPr/>
          <p:nvPr/>
        </p:nvSpPr>
        <p:spPr>
          <a:xfrm>
            <a:off x="530352" y="3849625"/>
            <a:ext cx="7040880" cy="0"/>
          </a:xfrm>
          <a:prstGeom prst="line">
            <a:avLst/>
          </a:prstGeom>
          <a:noFill/>
          <a:ln w="9525">
            <a:solidFill>
              <a:srgbClr val="2F2852">
                <a:alpha val="8200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8"/>
          <p:cNvSpPr/>
          <p:nvPr/>
        </p:nvSpPr>
        <p:spPr>
          <a:xfrm>
            <a:off x="530352" y="3792475"/>
            <a:ext cx="7863840" cy="676656"/>
          </a:xfrm>
          <a:prstGeom prst="rect">
            <a:avLst/>
          </a:prstGeom>
          <a:noFill/>
          <a:ln/>
        </p:spPr>
        <p:txBody>
          <a:bodyPr wrap="square" lIns="254" tIns="254" rIns="254" bIns="254"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4B3F6B"/>
                </a:solidFill>
                <a:effectLst/>
                <a:uLnTx/>
                <a:uFillTx/>
                <a:latin typeface="Inter 18pt" panose="02000503000000020004" pitchFamily="2" charset="0"/>
                <a:ea typeface="Inter 18pt" panose="02000503000000020004" pitchFamily="2" charset="0"/>
                <a:cs typeface="Aptos Display" pitchFamily="34" charset="-120"/>
              </a:rPr>
              <a:t>We guide teeth toward better contact and balance.</a:t>
            </a:r>
            <a:endParaRPr kumimoji="0" lang="en-US" sz="22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3" name="TextBox 2">
            <a:extLst>
              <a:ext uri="{FF2B5EF4-FFF2-40B4-BE49-F238E27FC236}">
                <a16:creationId xmlns:a16="http://schemas.microsoft.com/office/drawing/2014/main" id="{EC50ACF6-4A47-0BE2-62B9-057BFE7F7186}"/>
              </a:ext>
            </a:extLst>
          </p:cNvPr>
          <p:cNvSpPr txBox="1"/>
          <p:nvPr/>
        </p:nvSpPr>
        <p:spPr>
          <a:xfrm>
            <a:off x="9772650" y="6521195"/>
            <a:ext cx="241935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20C3A-B529-658C-F54B-B37270653E8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2B42025-3523-6F20-286A-BF1BB8D4CF3A}"/>
              </a:ext>
            </a:extLst>
          </p:cNvPr>
          <p:cNvPicPr>
            <a:picLocks noChangeAspect="1"/>
          </p:cNvPicPr>
          <p:nvPr/>
        </p:nvPicPr>
        <p:blipFill>
          <a:blip r:embed="rId3"/>
          <a:stretch>
            <a:fillRect/>
          </a:stretch>
        </p:blipFill>
        <p:spPr>
          <a:xfrm>
            <a:off x="733424" y="2006676"/>
            <a:ext cx="5010151" cy="3270173"/>
          </a:xfrm>
          <a:prstGeom prst="rect">
            <a:avLst/>
          </a:prstGeom>
          <a:solidFill>
            <a:srgbClr val="4A3F6A"/>
          </a:solidFill>
          <a:ln w="38100">
            <a:solidFill>
              <a:srgbClr val="4A3F6A"/>
            </a:solidFill>
          </a:ln>
        </p:spPr>
      </p:pic>
      <p:pic>
        <p:nvPicPr>
          <p:cNvPr id="7" name="Picture 6">
            <a:extLst>
              <a:ext uri="{FF2B5EF4-FFF2-40B4-BE49-F238E27FC236}">
                <a16:creationId xmlns:a16="http://schemas.microsoft.com/office/drawing/2014/main" id="{AE1CE90E-9169-225D-2103-05A647D94437}"/>
              </a:ext>
            </a:extLst>
          </p:cNvPr>
          <p:cNvPicPr>
            <a:picLocks noChangeAspect="1"/>
          </p:cNvPicPr>
          <p:nvPr/>
        </p:nvPicPr>
        <p:blipFill>
          <a:blip r:embed="rId4"/>
          <a:stretch>
            <a:fillRect/>
          </a:stretch>
        </p:blipFill>
        <p:spPr>
          <a:xfrm>
            <a:off x="6795523" y="1994052"/>
            <a:ext cx="4906457" cy="3270173"/>
          </a:xfrm>
          <a:prstGeom prst="rect">
            <a:avLst/>
          </a:prstGeom>
          <a:solidFill>
            <a:srgbClr val="4A3F6A"/>
          </a:solidFill>
          <a:ln w="38100">
            <a:solidFill>
              <a:srgbClr val="CAD55D"/>
            </a:solidFill>
          </a:ln>
        </p:spPr>
      </p:pic>
      <p:sp>
        <p:nvSpPr>
          <p:cNvPr id="8" name="TextBox 7">
            <a:extLst>
              <a:ext uri="{FF2B5EF4-FFF2-40B4-BE49-F238E27FC236}">
                <a16:creationId xmlns:a16="http://schemas.microsoft.com/office/drawing/2014/main" id="{C50476C6-19C0-5CD5-6B04-AA46F8C454B8}"/>
              </a:ext>
            </a:extLst>
          </p:cNvPr>
          <p:cNvSpPr txBox="1"/>
          <p:nvPr/>
        </p:nvSpPr>
        <p:spPr>
          <a:xfrm>
            <a:off x="622570" y="1545011"/>
            <a:ext cx="2723823" cy="461665"/>
          </a:xfrm>
          <a:prstGeom prst="rect">
            <a:avLst/>
          </a:prstGeom>
          <a:noFill/>
        </p:spPr>
        <p:txBody>
          <a:bodyPr wrap="none" rtlCol="0">
            <a:spAutoFit/>
          </a:bodyPr>
          <a:lstStyle/>
          <a:p>
            <a:r>
              <a:rPr lang="en-US" sz="2400" b="1" dirty="0">
                <a:solidFill>
                  <a:srgbClr val="4A3F6A"/>
                </a:solidFill>
              </a:rPr>
              <a:t>BEFORE – Front</a:t>
            </a:r>
          </a:p>
        </p:txBody>
      </p:sp>
      <p:sp>
        <p:nvSpPr>
          <p:cNvPr id="10" name="TextBox 9">
            <a:extLst>
              <a:ext uri="{FF2B5EF4-FFF2-40B4-BE49-F238E27FC236}">
                <a16:creationId xmlns:a16="http://schemas.microsoft.com/office/drawing/2014/main" id="{FE637CB5-0F08-E725-761A-841EA7F23201}"/>
              </a:ext>
            </a:extLst>
          </p:cNvPr>
          <p:cNvSpPr txBox="1"/>
          <p:nvPr/>
        </p:nvSpPr>
        <p:spPr>
          <a:xfrm>
            <a:off x="6705600" y="1532387"/>
            <a:ext cx="2448106" cy="461665"/>
          </a:xfrm>
          <a:prstGeom prst="rect">
            <a:avLst/>
          </a:prstGeom>
          <a:noFill/>
          <a:ln>
            <a:noFill/>
          </a:ln>
        </p:spPr>
        <p:txBody>
          <a:bodyPr wrap="none" rtlCol="0">
            <a:spAutoFit/>
          </a:bodyPr>
          <a:lstStyle/>
          <a:p>
            <a:r>
              <a:rPr lang="en-US" sz="2400" b="1" dirty="0">
                <a:solidFill>
                  <a:srgbClr val="CAD55D"/>
                </a:solidFill>
              </a:rPr>
              <a:t>AFTER – Front</a:t>
            </a:r>
          </a:p>
        </p:txBody>
      </p:sp>
      <p:sp>
        <p:nvSpPr>
          <p:cNvPr id="12" name="TextBox 11">
            <a:extLst>
              <a:ext uri="{FF2B5EF4-FFF2-40B4-BE49-F238E27FC236}">
                <a16:creationId xmlns:a16="http://schemas.microsoft.com/office/drawing/2014/main" id="{94F9FCA7-7D8B-C1A1-FED5-A5CA18316578}"/>
              </a:ext>
            </a:extLst>
          </p:cNvPr>
          <p:cNvSpPr txBox="1"/>
          <p:nvPr/>
        </p:nvSpPr>
        <p:spPr>
          <a:xfrm>
            <a:off x="5743575" y="3167473"/>
            <a:ext cx="793807" cy="461665"/>
          </a:xfrm>
          <a:prstGeom prst="rect">
            <a:avLst/>
          </a:prstGeom>
          <a:noFill/>
        </p:spPr>
        <p:txBody>
          <a:bodyPr wrap="none" rtlCol="0">
            <a:spAutoFit/>
          </a:bodyPr>
          <a:lstStyle/>
          <a:p>
            <a:pPr algn="ctr"/>
            <a:r>
              <a:rPr lang="en-US" sz="1200" b="1" dirty="0">
                <a:solidFill>
                  <a:srgbClr val="4A3F6A"/>
                </a:solidFill>
              </a:rPr>
              <a:t>5 </a:t>
            </a:r>
          </a:p>
          <a:p>
            <a:pPr algn="ctr"/>
            <a:r>
              <a:rPr lang="en-US" sz="1200" b="1" dirty="0">
                <a:solidFill>
                  <a:srgbClr val="4A3F6A"/>
                </a:solidFill>
              </a:rPr>
              <a:t>Months</a:t>
            </a:r>
          </a:p>
        </p:txBody>
      </p:sp>
      <p:cxnSp>
        <p:nvCxnSpPr>
          <p:cNvPr id="14" name="Straight Arrow Connector 13">
            <a:extLst>
              <a:ext uri="{FF2B5EF4-FFF2-40B4-BE49-F238E27FC236}">
                <a16:creationId xmlns:a16="http://schemas.microsoft.com/office/drawing/2014/main" id="{BBAB7786-C176-D177-CDA9-444B5338B593}"/>
              </a:ext>
            </a:extLst>
          </p:cNvPr>
          <p:cNvCxnSpPr>
            <a:cxnSpLocks/>
            <a:endCxn id="7" idx="1"/>
          </p:cNvCxnSpPr>
          <p:nvPr/>
        </p:nvCxnSpPr>
        <p:spPr>
          <a:xfrm>
            <a:off x="5743575" y="3629138"/>
            <a:ext cx="1051948" cy="1"/>
          </a:xfrm>
          <a:prstGeom prst="straightConnector1">
            <a:avLst/>
          </a:prstGeom>
          <a:ln w="104775">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EDF94DB-FBDE-2DA4-6448-26E5A9C780F2}"/>
              </a:ext>
            </a:extLst>
          </p:cNvPr>
          <p:cNvSpPr txBox="1"/>
          <p:nvPr/>
        </p:nvSpPr>
        <p:spPr>
          <a:xfrm>
            <a:off x="2703174" y="5888862"/>
            <a:ext cx="6785652" cy="369332"/>
          </a:xfrm>
          <a:prstGeom prst="rect">
            <a:avLst/>
          </a:prstGeom>
          <a:noFill/>
        </p:spPr>
        <p:txBody>
          <a:bodyPr wrap="square">
            <a:spAutoFit/>
          </a:bodyPr>
          <a:lstStyle/>
          <a:p>
            <a:pPr algn="ctr"/>
            <a:r>
              <a:rPr lang="en-US" b="1" i="1" dirty="0">
                <a:solidFill>
                  <a:srgbClr val="4A3F6A"/>
                </a:solidFill>
              </a:rPr>
              <a:t>Guiding teeth toward better contact and alignment.</a:t>
            </a:r>
          </a:p>
        </p:txBody>
      </p:sp>
      <p:sp>
        <p:nvSpPr>
          <p:cNvPr id="15" name="Title 2">
            <a:extLst>
              <a:ext uri="{FF2B5EF4-FFF2-40B4-BE49-F238E27FC236}">
                <a16:creationId xmlns:a16="http://schemas.microsoft.com/office/drawing/2014/main" id="{17E86829-A9BD-CD70-15C3-E86E2094BFD1}"/>
              </a:ext>
            </a:extLst>
          </p:cNvPr>
          <p:cNvSpPr txBox="1">
            <a:spLocks noGrp="1"/>
          </p:cNvSpPr>
          <p:nvPr>
            <p:ph type="title"/>
          </p:nvPr>
        </p:nvSpPr>
        <p:spPr>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kern="0" dirty="0">
                <a:solidFill>
                  <a:srgbClr val="CAD55D"/>
                </a:solidFill>
              </a:rPr>
              <a:t>Open Bite </a:t>
            </a:r>
            <a:r>
              <a:rPr lang="en-US" b="0" kern="0" dirty="0">
                <a:solidFill>
                  <a:srgbClr val="CAD55D"/>
                </a:solidFill>
              </a:rPr>
              <a:t>| </a:t>
            </a:r>
            <a:r>
              <a:rPr lang="en-US" kern="0" dirty="0"/>
              <a:t>Patient Example 1</a:t>
            </a:r>
            <a:endParaRPr lang="en-US" kern="0" dirty="0">
              <a:solidFill>
                <a:srgbClr val="CAD55D"/>
              </a:solidFill>
            </a:endParaRPr>
          </a:p>
        </p:txBody>
      </p:sp>
    </p:spTree>
    <p:extLst>
      <p:ext uri="{BB962C8B-B14F-4D97-AF65-F5344CB8AC3E}">
        <p14:creationId xmlns:p14="http://schemas.microsoft.com/office/powerpoint/2010/main" val="319021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B3F6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743802-1FEE-B814-270A-97F07A679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2934" y="139509"/>
            <a:ext cx="5549065" cy="5549065"/>
          </a:xfrm>
          <a:prstGeom prst="rect">
            <a:avLst/>
          </a:prstGeom>
        </p:spPr>
      </p:pic>
      <p:sp>
        <p:nvSpPr>
          <p:cNvPr id="3" name="Text 1"/>
          <p:cNvSpPr/>
          <p:nvPr/>
        </p:nvSpPr>
        <p:spPr>
          <a:xfrm>
            <a:off x="658368" y="1546416"/>
            <a:ext cx="5257800" cy="47548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Montserrat" panose="00000500000000000000" pitchFamily="2" charset="0"/>
                <a:ea typeface="Inter" pitchFamily="34" charset="-122"/>
                <a:cs typeface="Inter" pitchFamily="34" charset="-120"/>
              </a:rPr>
              <a:t>Every smile is different.</a:t>
            </a:r>
            <a:endParaRPr kumimoji="0" lang="en-US" sz="28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4" name="Text 2"/>
          <p:cNvSpPr/>
          <p:nvPr/>
        </p:nvSpPr>
        <p:spPr>
          <a:xfrm>
            <a:off x="658368" y="2075688"/>
            <a:ext cx="5212080" cy="5029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AD55D"/>
                </a:solidFill>
                <a:effectLst/>
                <a:uLnTx/>
                <a:uFillTx/>
                <a:latin typeface="Montserrat" panose="00000500000000000000" pitchFamily="2" charset="0"/>
                <a:ea typeface="Inter" pitchFamily="34" charset="-122"/>
                <a:cs typeface="Inter" pitchFamily="34" charset="-120"/>
              </a:rPr>
              <a:t>Your braces can be too.</a:t>
            </a:r>
            <a:endParaRPr kumimoji="0" lang="en-US" sz="2400" b="0" i="0" u="none" strike="noStrike" kern="1200" cap="none" spc="0" normalizeH="0" baseline="0" noProof="0" dirty="0">
              <a:ln>
                <a:noFill/>
              </a:ln>
              <a:solidFill>
                <a:srgbClr val="CAD55D"/>
              </a:solidFill>
              <a:effectLst/>
              <a:uLnTx/>
              <a:uFillTx/>
              <a:latin typeface="Montserrat" panose="00000500000000000000" pitchFamily="2" charset="0"/>
            </a:endParaRPr>
          </a:p>
        </p:txBody>
      </p:sp>
      <p:sp>
        <p:nvSpPr>
          <p:cNvPr id="5" name="Shape 3"/>
          <p:cNvSpPr/>
          <p:nvPr/>
        </p:nvSpPr>
        <p:spPr>
          <a:xfrm>
            <a:off x="685801" y="2621642"/>
            <a:ext cx="3602420" cy="1"/>
          </a:xfrm>
          <a:prstGeom prst="line">
            <a:avLst/>
          </a:prstGeom>
          <a:noFill/>
          <a:ln w="1905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Montserrat" panose="00000500000000000000" pitchFamily="2" charset="0"/>
            </a:endParaRPr>
          </a:p>
        </p:txBody>
      </p:sp>
      <p:sp>
        <p:nvSpPr>
          <p:cNvPr id="7" name="Shape 5"/>
          <p:cNvSpPr/>
          <p:nvPr/>
        </p:nvSpPr>
        <p:spPr>
          <a:xfrm>
            <a:off x="685801" y="3260979"/>
            <a:ext cx="146304" cy="146304"/>
          </a:xfrm>
          <a:prstGeom prst="ellipse">
            <a:avLst/>
          </a:prstGeom>
          <a:solidFill>
            <a:srgbClr val="CAD55D"/>
          </a:solidFill>
          <a:ln w="12700">
            <a:solidFill>
              <a:srgbClr val="C4D832">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8" name="Text 6"/>
          <p:cNvSpPr/>
          <p:nvPr/>
        </p:nvSpPr>
        <p:spPr>
          <a:xfrm>
            <a:off x="941833" y="3177540"/>
            <a:ext cx="4663440" cy="32918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PLANNED</a:t>
            </a:r>
            <a:r>
              <a:rPr kumimoji="0" lang="en-US" sz="1600" b="0"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 around your teeth and goals</a:t>
            </a:r>
            <a:endParaRPr kumimoji="0" lang="en-US" sz="16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9" name="Shape 7"/>
          <p:cNvSpPr/>
          <p:nvPr/>
        </p:nvSpPr>
        <p:spPr>
          <a:xfrm>
            <a:off x="685801" y="3736467"/>
            <a:ext cx="146304" cy="146304"/>
          </a:xfrm>
          <a:prstGeom prst="ellipse">
            <a:avLst/>
          </a:prstGeom>
          <a:solidFill>
            <a:srgbClr val="CAD55D"/>
          </a:solidFill>
          <a:ln w="12700">
            <a:solidFill>
              <a:srgbClr val="C4D832">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10" name="Text 8"/>
          <p:cNvSpPr/>
          <p:nvPr/>
        </p:nvSpPr>
        <p:spPr>
          <a:xfrm>
            <a:off x="941832" y="3653027"/>
            <a:ext cx="5504688" cy="356771"/>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CUSTOM-DESIGNED</a:t>
            </a:r>
            <a:r>
              <a:rPr kumimoji="0" lang="en-US" sz="1600" b="0"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 to follow your digital treatment plan</a:t>
            </a:r>
            <a:endParaRPr kumimoji="0" lang="en-US" sz="16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11" name="Shape 9"/>
          <p:cNvSpPr/>
          <p:nvPr/>
        </p:nvSpPr>
        <p:spPr>
          <a:xfrm>
            <a:off x="685801" y="4211955"/>
            <a:ext cx="146304" cy="146304"/>
          </a:xfrm>
          <a:prstGeom prst="ellipse">
            <a:avLst/>
          </a:prstGeom>
          <a:solidFill>
            <a:srgbClr val="CAD55D"/>
          </a:solidFill>
          <a:ln w="12700">
            <a:solidFill>
              <a:srgbClr val="C4D832">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12" name="Text 10"/>
          <p:cNvSpPr/>
          <p:nvPr/>
        </p:nvSpPr>
        <p:spPr>
          <a:xfrm>
            <a:off x="941833" y="4128516"/>
            <a:ext cx="4663440" cy="32918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PERSONALIZED</a:t>
            </a:r>
            <a:r>
              <a:rPr kumimoji="0" lang="en-US" sz="1600" b="0" i="0" u="none" strike="noStrike" kern="1200" cap="none" spc="0" normalizeH="0" baseline="0" noProof="0" dirty="0">
                <a:ln>
                  <a:noFill/>
                </a:ln>
                <a:solidFill>
                  <a:srgbClr val="FFFFFF"/>
                </a:solidFill>
                <a:effectLst/>
                <a:uLnTx/>
                <a:uFillTx/>
                <a:latin typeface="Inter 18pt" panose="02000503000000020004" pitchFamily="2" charset="0"/>
                <a:ea typeface="Inter 18pt" panose="02000503000000020004" pitchFamily="2" charset="0"/>
                <a:cs typeface="Inter" pitchFamily="34" charset="-120"/>
              </a:rPr>
              <a:t> for your individual smile</a:t>
            </a:r>
            <a:endParaRPr kumimoji="0" lang="en-US" sz="16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14" name="Shape 11"/>
          <p:cNvSpPr/>
          <p:nvPr/>
        </p:nvSpPr>
        <p:spPr>
          <a:xfrm>
            <a:off x="6642934" y="4009798"/>
            <a:ext cx="5549066" cy="821694"/>
          </a:xfrm>
          <a:prstGeom prst="rect">
            <a:avLst/>
          </a:prstGeom>
          <a:solidFill>
            <a:srgbClr val="382E55">
              <a:alpha val="95000"/>
            </a:srgbClr>
          </a:solidFill>
          <a:ln w="12700">
            <a:solidFill>
              <a:srgbClr val="382E55">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Inter"/>
              <a:ea typeface="+mn-ea"/>
              <a:cs typeface="+mn-cs"/>
            </a:endParaRPr>
          </a:p>
        </p:txBody>
      </p:sp>
      <p:sp>
        <p:nvSpPr>
          <p:cNvPr id="15" name="Text 12"/>
          <p:cNvSpPr/>
          <p:nvPr/>
        </p:nvSpPr>
        <p:spPr>
          <a:xfrm>
            <a:off x="7194330" y="4292613"/>
            <a:ext cx="4447794" cy="256032"/>
          </a:xfrm>
          <a:prstGeom prst="rect">
            <a:avLst/>
          </a:prstGeom>
          <a:no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ontserrat" panose="00000500000000000000" pitchFamily="2" charset="0"/>
                <a:ea typeface="Inter" pitchFamily="34" charset="-122"/>
                <a:cs typeface="Inter" pitchFamily="34" charset="-120"/>
              </a:rPr>
              <a:t>Custom brackets, digitally planned for </a:t>
            </a:r>
            <a:r>
              <a:rPr kumimoji="0" lang="en-US" sz="1600" b="1" i="1" u="none" strike="noStrike" kern="1200" cap="none" spc="0" normalizeH="0" baseline="0" noProof="0" dirty="0">
                <a:ln>
                  <a:noFill/>
                </a:ln>
                <a:solidFill>
                  <a:srgbClr val="CAD55D"/>
                </a:solidFill>
                <a:effectLst/>
                <a:uLnTx/>
                <a:uFillTx/>
                <a:latin typeface="Montserrat" panose="00000500000000000000" pitchFamily="2" charset="0"/>
                <a:ea typeface="Inter" pitchFamily="34" charset="-122"/>
                <a:cs typeface="Inter" pitchFamily="34" charset="-120"/>
              </a:rPr>
              <a:t>your individual smile.</a:t>
            </a:r>
            <a:endParaRPr kumimoji="0" lang="en-US" sz="1600" b="0" i="1" u="none" strike="noStrike" kern="1200" cap="none" spc="0" normalizeH="0" baseline="0" noProof="0" dirty="0">
              <a:ln>
                <a:noFill/>
              </a:ln>
              <a:solidFill>
                <a:srgbClr val="CAD55D"/>
              </a:solidFill>
              <a:effectLst/>
              <a:uLnTx/>
              <a:uFillTx/>
              <a:latin typeface="Montserrat" panose="00000500000000000000" pitchFamily="2" charset="0"/>
            </a:endParaRPr>
          </a:p>
        </p:txBody>
      </p:sp>
      <p:pic>
        <p:nvPicPr>
          <p:cNvPr id="17" name="Picture 16">
            <a:extLst>
              <a:ext uri="{FF2B5EF4-FFF2-40B4-BE49-F238E27FC236}">
                <a16:creationId xmlns:a16="http://schemas.microsoft.com/office/drawing/2014/main" id="{441B41EF-8082-C3C1-5033-47983560371E}"/>
              </a:ext>
            </a:extLst>
          </p:cNvPr>
          <p:cNvPicPr>
            <a:picLocks noChangeAspect="1"/>
          </p:cNvPicPr>
          <p:nvPr/>
        </p:nvPicPr>
        <p:blipFill>
          <a:blip r:embed="rId4"/>
          <a:stretch>
            <a:fillRect/>
          </a:stretch>
        </p:blipFill>
        <p:spPr>
          <a:xfrm>
            <a:off x="592746" y="309281"/>
            <a:ext cx="2991971" cy="74799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3FEB6-18E3-C2F6-3489-A5DF049E894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CF15C95-B134-4FF5-4403-0DC56B1516F1}"/>
              </a:ext>
            </a:extLst>
          </p:cNvPr>
          <p:cNvPicPr>
            <a:picLocks noChangeAspect="1"/>
          </p:cNvPicPr>
          <p:nvPr/>
        </p:nvPicPr>
        <p:blipFill>
          <a:blip r:embed="rId3"/>
          <a:stretch>
            <a:fillRect/>
          </a:stretch>
        </p:blipFill>
        <p:spPr>
          <a:xfrm>
            <a:off x="733424" y="2004096"/>
            <a:ext cx="4981576" cy="3287578"/>
          </a:xfrm>
          <a:prstGeom prst="rect">
            <a:avLst/>
          </a:prstGeom>
          <a:ln w="38100">
            <a:solidFill>
              <a:srgbClr val="4A3F6A"/>
            </a:solidFill>
          </a:ln>
        </p:spPr>
      </p:pic>
      <p:pic>
        <p:nvPicPr>
          <p:cNvPr id="5" name="Picture 4">
            <a:extLst>
              <a:ext uri="{FF2B5EF4-FFF2-40B4-BE49-F238E27FC236}">
                <a16:creationId xmlns:a16="http://schemas.microsoft.com/office/drawing/2014/main" id="{B3DEAB8F-A587-1F29-7C7D-7588089646DA}"/>
              </a:ext>
            </a:extLst>
          </p:cNvPr>
          <p:cNvPicPr>
            <a:picLocks noChangeAspect="1"/>
          </p:cNvPicPr>
          <p:nvPr/>
        </p:nvPicPr>
        <p:blipFill>
          <a:blip r:embed="rId4"/>
          <a:stretch>
            <a:fillRect/>
          </a:stretch>
        </p:blipFill>
        <p:spPr>
          <a:xfrm>
            <a:off x="6742750" y="2004096"/>
            <a:ext cx="4953284" cy="3287578"/>
          </a:xfrm>
          <a:prstGeom prst="rect">
            <a:avLst/>
          </a:prstGeom>
          <a:ln w="38100">
            <a:solidFill>
              <a:srgbClr val="CAD55D"/>
            </a:solidFill>
          </a:ln>
        </p:spPr>
      </p:pic>
      <p:sp>
        <p:nvSpPr>
          <p:cNvPr id="7" name="TextBox 6">
            <a:extLst>
              <a:ext uri="{FF2B5EF4-FFF2-40B4-BE49-F238E27FC236}">
                <a16:creationId xmlns:a16="http://schemas.microsoft.com/office/drawing/2014/main" id="{71D98026-C42E-B8BC-0AE8-850543D30F0E}"/>
              </a:ext>
            </a:extLst>
          </p:cNvPr>
          <p:cNvSpPr txBox="1"/>
          <p:nvPr/>
        </p:nvSpPr>
        <p:spPr>
          <a:xfrm>
            <a:off x="622570" y="1545011"/>
            <a:ext cx="2539478" cy="461665"/>
          </a:xfrm>
          <a:prstGeom prst="rect">
            <a:avLst/>
          </a:prstGeom>
          <a:noFill/>
        </p:spPr>
        <p:txBody>
          <a:bodyPr wrap="none" rtlCol="0">
            <a:spAutoFit/>
          </a:bodyPr>
          <a:lstStyle/>
          <a:p>
            <a:r>
              <a:rPr lang="en-US" sz="2400" b="1" dirty="0">
                <a:solidFill>
                  <a:srgbClr val="4A3F6A"/>
                </a:solidFill>
              </a:rPr>
              <a:t>BEFORE – Side</a:t>
            </a:r>
          </a:p>
        </p:txBody>
      </p:sp>
      <p:sp>
        <p:nvSpPr>
          <p:cNvPr id="9" name="TextBox 8">
            <a:extLst>
              <a:ext uri="{FF2B5EF4-FFF2-40B4-BE49-F238E27FC236}">
                <a16:creationId xmlns:a16="http://schemas.microsoft.com/office/drawing/2014/main" id="{2DD95C23-ED1A-AD79-FA13-675F79DF53A3}"/>
              </a:ext>
            </a:extLst>
          </p:cNvPr>
          <p:cNvSpPr txBox="1"/>
          <p:nvPr/>
        </p:nvSpPr>
        <p:spPr>
          <a:xfrm>
            <a:off x="6705600" y="1532387"/>
            <a:ext cx="2263761" cy="461665"/>
          </a:xfrm>
          <a:prstGeom prst="rect">
            <a:avLst/>
          </a:prstGeom>
          <a:noFill/>
        </p:spPr>
        <p:txBody>
          <a:bodyPr wrap="none" rtlCol="0">
            <a:spAutoFit/>
          </a:bodyPr>
          <a:lstStyle/>
          <a:p>
            <a:r>
              <a:rPr lang="en-US" sz="2400" b="1" dirty="0">
                <a:solidFill>
                  <a:srgbClr val="CAD55D"/>
                </a:solidFill>
              </a:rPr>
              <a:t>AFTER – Side</a:t>
            </a:r>
          </a:p>
        </p:txBody>
      </p:sp>
      <p:sp>
        <p:nvSpPr>
          <p:cNvPr id="10" name="TextBox 9">
            <a:extLst>
              <a:ext uri="{FF2B5EF4-FFF2-40B4-BE49-F238E27FC236}">
                <a16:creationId xmlns:a16="http://schemas.microsoft.com/office/drawing/2014/main" id="{8F557554-7314-7430-F9C0-0FF77C651865}"/>
              </a:ext>
            </a:extLst>
          </p:cNvPr>
          <p:cNvSpPr txBox="1"/>
          <p:nvPr/>
        </p:nvSpPr>
        <p:spPr>
          <a:xfrm>
            <a:off x="5718175" y="3167473"/>
            <a:ext cx="793807" cy="461665"/>
          </a:xfrm>
          <a:prstGeom prst="rect">
            <a:avLst/>
          </a:prstGeom>
          <a:noFill/>
        </p:spPr>
        <p:txBody>
          <a:bodyPr wrap="none" rtlCol="0">
            <a:spAutoFit/>
          </a:bodyPr>
          <a:lstStyle/>
          <a:p>
            <a:pPr algn="ctr"/>
            <a:r>
              <a:rPr lang="en-US" sz="1200" b="1" dirty="0">
                <a:solidFill>
                  <a:srgbClr val="4A3F6A"/>
                </a:solidFill>
              </a:rPr>
              <a:t>5 </a:t>
            </a:r>
          </a:p>
          <a:p>
            <a:pPr algn="ctr"/>
            <a:r>
              <a:rPr lang="en-US" sz="1200" b="1" dirty="0">
                <a:solidFill>
                  <a:srgbClr val="4A3F6A"/>
                </a:solidFill>
              </a:rPr>
              <a:t>Months</a:t>
            </a:r>
          </a:p>
        </p:txBody>
      </p:sp>
      <p:cxnSp>
        <p:nvCxnSpPr>
          <p:cNvPr id="11" name="Straight Arrow Connector 10">
            <a:extLst>
              <a:ext uri="{FF2B5EF4-FFF2-40B4-BE49-F238E27FC236}">
                <a16:creationId xmlns:a16="http://schemas.microsoft.com/office/drawing/2014/main" id="{396F799F-5B55-94E7-120E-C94296E673FF}"/>
              </a:ext>
            </a:extLst>
          </p:cNvPr>
          <p:cNvCxnSpPr>
            <a:cxnSpLocks/>
          </p:cNvCxnSpPr>
          <p:nvPr/>
        </p:nvCxnSpPr>
        <p:spPr>
          <a:xfrm>
            <a:off x="5718175" y="3629138"/>
            <a:ext cx="1051948" cy="1"/>
          </a:xfrm>
          <a:prstGeom prst="straightConnector1">
            <a:avLst/>
          </a:prstGeom>
          <a:ln w="101600">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09206209-FCE8-999C-3EAA-11924B070E60}"/>
              </a:ext>
            </a:extLst>
          </p:cNvPr>
          <p:cNvSpPr>
            <a:spLocks noGrp="1"/>
          </p:cNvSpPr>
          <p:nvPr>
            <p:ph type="title"/>
          </p:nvPr>
        </p:nvSpPr>
        <p:spPr>
          <a:xfrm>
            <a:off x="733424" y="458859"/>
            <a:ext cx="11042975" cy="583877"/>
          </a:xfrm>
          <a:prstGeom prst="rect">
            <a:avLst/>
          </a:prstGeom>
        </p:spPr>
        <p:txBody>
          <a:bodyPr/>
          <a:lstStyle/>
          <a:p>
            <a:r>
              <a:rPr lang="en-US" dirty="0">
                <a:solidFill>
                  <a:srgbClr val="CAD55D"/>
                </a:solidFill>
              </a:rPr>
              <a:t>Open Bite </a:t>
            </a:r>
            <a:r>
              <a:rPr lang="en-US" b="0" dirty="0">
                <a:solidFill>
                  <a:srgbClr val="CAD55D"/>
                </a:solidFill>
              </a:rPr>
              <a:t>| </a:t>
            </a:r>
            <a:r>
              <a:rPr lang="en-US" dirty="0"/>
              <a:t>Patient Example 1</a:t>
            </a:r>
            <a:endParaRPr lang="en-US" dirty="0">
              <a:solidFill>
                <a:srgbClr val="CAD55D"/>
              </a:solidFill>
            </a:endParaRPr>
          </a:p>
        </p:txBody>
      </p:sp>
      <p:sp>
        <p:nvSpPr>
          <p:cNvPr id="3" name="TextBox 2">
            <a:extLst>
              <a:ext uri="{FF2B5EF4-FFF2-40B4-BE49-F238E27FC236}">
                <a16:creationId xmlns:a16="http://schemas.microsoft.com/office/drawing/2014/main" id="{1E037251-6A29-30E7-E192-40D87015F189}"/>
              </a:ext>
            </a:extLst>
          </p:cNvPr>
          <p:cNvSpPr txBox="1"/>
          <p:nvPr/>
        </p:nvSpPr>
        <p:spPr>
          <a:xfrm>
            <a:off x="2703174" y="5888862"/>
            <a:ext cx="6785652" cy="369332"/>
          </a:xfrm>
          <a:prstGeom prst="rect">
            <a:avLst/>
          </a:prstGeom>
          <a:noFill/>
        </p:spPr>
        <p:txBody>
          <a:bodyPr wrap="square">
            <a:spAutoFit/>
          </a:bodyPr>
          <a:lstStyle/>
          <a:p>
            <a:pPr algn="ctr"/>
            <a:r>
              <a:rPr lang="en-US" b="1" i="1" dirty="0">
                <a:solidFill>
                  <a:srgbClr val="4A3F6A"/>
                </a:solidFill>
              </a:rPr>
              <a:t>Guiding teeth toward better contact and alignment.</a:t>
            </a:r>
          </a:p>
        </p:txBody>
      </p:sp>
    </p:spTree>
    <p:extLst>
      <p:ext uri="{BB962C8B-B14F-4D97-AF65-F5344CB8AC3E}">
        <p14:creationId xmlns:p14="http://schemas.microsoft.com/office/powerpoint/2010/main" val="3955964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 5"/>
          <p:cNvSpPr/>
          <p:nvPr/>
        </p:nvSpPr>
        <p:spPr>
          <a:xfrm>
            <a:off x="530352" y="1143001"/>
            <a:ext cx="8138160" cy="74980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B3F6B"/>
                </a:solidFill>
                <a:effectLst/>
                <a:uLnTx/>
                <a:uFillTx/>
                <a:latin typeface="Aptos Display" pitchFamily="34" charset="0"/>
                <a:ea typeface="Aptos Display" pitchFamily="34" charset="-122"/>
                <a:cs typeface="Aptos Display" pitchFamily="34" charset="-120"/>
              </a:rPr>
              <a:t>Crossbite</a:t>
            </a:r>
            <a:endParaRPr kumimoji="0" lang="en-US" sz="48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Text 6"/>
          <p:cNvSpPr/>
          <p:nvPr/>
        </p:nvSpPr>
        <p:spPr>
          <a:xfrm>
            <a:off x="530352" y="1956818"/>
            <a:ext cx="7307362"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42038"/>
                </a:solidFill>
                <a:effectLst/>
                <a:uLnTx/>
                <a:uFillTx/>
                <a:latin typeface="Inter"/>
                <a:ea typeface="Aptos" pitchFamily="34" charset="-122"/>
                <a:cs typeface="Aptos" pitchFamily="34" charset="-120"/>
              </a:rPr>
              <a:t>When some upper and lower teeth meet in the opposite relationship from where they should.</a:t>
            </a:r>
            <a:endParaRPr kumimoji="0" lang="en-US" sz="2000" b="0" i="0" u="none" strike="noStrike" kern="1200" cap="none" spc="0" normalizeH="0" baseline="0" noProof="0" dirty="0">
              <a:ln>
                <a:noFill/>
              </a:ln>
              <a:solidFill>
                <a:prstClr val="black"/>
              </a:solidFill>
              <a:effectLst/>
              <a:uLnTx/>
              <a:uFillTx/>
              <a:latin typeface="Inter"/>
            </a:endParaRPr>
          </a:p>
        </p:txBody>
      </p:sp>
      <p:sp>
        <p:nvSpPr>
          <p:cNvPr id="10" name="Shape 7"/>
          <p:cNvSpPr/>
          <p:nvPr/>
        </p:nvSpPr>
        <p:spPr>
          <a:xfrm>
            <a:off x="530352" y="3730752"/>
            <a:ext cx="7040880" cy="0"/>
          </a:xfrm>
          <a:prstGeom prst="line">
            <a:avLst/>
          </a:prstGeom>
          <a:noFill/>
          <a:ln w="9525">
            <a:solidFill>
              <a:srgbClr val="2F2852">
                <a:alpha val="8200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8"/>
          <p:cNvSpPr/>
          <p:nvPr/>
        </p:nvSpPr>
        <p:spPr>
          <a:xfrm>
            <a:off x="530353" y="3831336"/>
            <a:ext cx="4864607" cy="676656"/>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4B3F6B"/>
                </a:solidFill>
                <a:effectLst/>
                <a:uLnTx/>
                <a:uFillTx/>
                <a:latin typeface="Inter 18pt" panose="02000503000000020004" pitchFamily="2" charset="0"/>
                <a:ea typeface="Inter 18pt" panose="02000503000000020004" pitchFamily="2" charset="0"/>
                <a:cs typeface="Aptos Display" pitchFamily="34" charset="-120"/>
              </a:rPr>
              <a:t>We plan a better relationship between upper and lower teeth.</a:t>
            </a:r>
            <a:endParaRPr kumimoji="0" lang="en-US" sz="2200" b="0" i="0" u="none" strike="noStrike" kern="1200" cap="none" spc="0" normalizeH="0" baseline="0" noProof="0" dirty="0">
              <a:ln>
                <a:noFill/>
              </a:ln>
              <a:solidFill>
                <a:prstClr val="black"/>
              </a:solidFill>
              <a:effectLst/>
              <a:uLnTx/>
              <a:uFillTx/>
              <a:latin typeface="Inter 18pt" panose="02000503000000020004" pitchFamily="2" charset="0"/>
              <a:ea typeface="Inter 18pt" panose="02000503000000020004" pitchFamily="2" charset="0"/>
            </a:endParaRPr>
          </a:p>
        </p:txBody>
      </p:sp>
      <p:sp>
        <p:nvSpPr>
          <p:cNvPr id="3" name="TextBox 2">
            <a:extLst>
              <a:ext uri="{FF2B5EF4-FFF2-40B4-BE49-F238E27FC236}">
                <a16:creationId xmlns:a16="http://schemas.microsoft.com/office/drawing/2014/main" id="{CCFB8517-5F40-AEB7-F65E-173A7C87662B}"/>
              </a:ext>
            </a:extLst>
          </p:cNvPr>
          <p:cNvSpPr txBox="1"/>
          <p:nvPr/>
        </p:nvSpPr>
        <p:spPr>
          <a:xfrm>
            <a:off x="9784080" y="6521195"/>
            <a:ext cx="240792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3FF9-3886-28C3-5B44-D02B1AA380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0315BB-CA2C-A264-125C-C9CC41622B89}"/>
              </a:ext>
            </a:extLst>
          </p:cNvPr>
          <p:cNvSpPr>
            <a:spLocks noGrp="1"/>
          </p:cNvSpPr>
          <p:nvPr>
            <p:ph type="title"/>
          </p:nvPr>
        </p:nvSpPr>
        <p:spPr>
          <a:prstGeom prst="rect">
            <a:avLst/>
          </a:prstGeom>
        </p:spPr>
        <p:txBody>
          <a:bodyPr/>
          <a:lstStyle/>
          <a:p>
            <a:r>
              <a:rPr lang="en-US" dirty="0">
                <a:solidFill>
                  <a:srgbClr val="CAD55D"/>
                </a:solidFill>
              </a:rPr>
              <a:t>Crossbite </a:t>
            </a:r>
            <a:r>
              <a:rPr lang="en-US" b="0" dirty="0">
                <a:solidFill>
                  <a:srgbClr val="CAD55D"/>
                </a:solidFill>
              </a:rPr>
              <a:t>| </a:t>
            </a:r>
            <a:r>
              <a:rPr lang="en-US" dirty="0"/>
              <a:t>Patient Example 1</a:t>
            </a:r>
          </a:p>
        </p:txBody>
      </p:sp>
      <p:sp>
        <p:nvSpPr>
          <p:cNvPr id="5" name="TextBox 4">
            <a:extLst>
              <a:ext uri="{FF2B5EF4-FFF2-40B4-BE49-F238E27FC236}">
                <a16:creationId xmlns:a16="http://schemas.microsoft.com/office/drawing/2014/main" id="{854128E5-B7E2-122A-C271-6153CEF186F5}"/>
              </a:ext>
            </a:extLst>
          </p:cNvPr>
          <p:cNvSpPr txBox="1"/>
          <p:nvPr/>
        </p:nvSpPr>
        <p:spPr>
          <a:xfrm>
            <a:off x="1970504" y="5933402"/>
            <a:ext cx="8568813" cy="369332"/>
          </a:xfrm>
          <a:prstGeom prst="rect">
            <a:avLst/>
          </a:prstGeom>
          <a:noFill/>
        </p:spPr>
        <p:txBody>
          <a:bodyPr wrap="square">
            <a:spAutoFit/>
          </a:bodyPr>
          <a:lstStyle/>
          <a:p>
            <a:pPr algn="ctr"/>
            <a:r>
              <a:rPr lang="en-US" b="1" i="1" dirty="0">
                <a:solidFill>
                  <a:srgbClr val="4A3F6A"/>
                </a:solidFill>
              </a:rPr>
              <a:t>Planning a better relationship between the upper and lower teeth.</a:t>
            </a:r>
          </a:p>
        </p:txBody>
      </p:sp>
      <p:pic>
        <p:nvPicPr>
          <p:cNvPr id="7" name="Picture 4" descr="Picture 4">
            <a:extLst>
              <a:ext uri="{FF2B5EF4-FFF2-40B4-BE49-F238E27FC236}">
                <a16:creationId xmlns:a16="http://schemas.microsoft.com/office/drawing/2014/main" id="{C5CEC07D-81D2-7042-DEB6-48594EF12B4F}"/>
              </a:ext>
            </a:extLst>
          </p:cNvPr>
          <p:cNvPicPr>
            <a:picLocks/>
          </p:cNvPicPr>
          <p:nvPr/>
        </p:nvPicPr>
        <p:blipFill>
          <a:blip r:embed="rId3"/>
          <a:srcRect t="70925" b="1671"/>
          <a:stretch>
            <a:fillRect/>
          </a:stretch>
        </p:blipFill>
        <p:spPr>
          <a:xfrm>
            <a:off x="574512" y="1676669"/>
            <a:ext cx="11042975" cy="1567543"/>
          </a:xfrm>
          <a:prstGeom prst="rect">
            <a:avLst/>
          </a:prstGeom>
          <a:ln w="50800">
            <a:solidFill>
              <a:srgbClr val="FFFFFF"/>
            </a:solidFill>
            <a:miter lim="400000"/>
          </a:ln>
        </p:spPr>
      </p:pic>
      <p:pic>
        <p:nvPicPr>
          <p:cNvPr id="9" name="Picture 10" descr="Picture 10">
            <a:extLst>
              <a:ext uri="{FF2B5EF4-FFF2-40B4-BE49-F238E27FC236}">
                <a16:creationId xmlns:a16="http://schemas.microsoft.com/office/drawing/2014/main" id="{0AD9B75C-9AC5-4C0B-28FD-2A3107CB770A}"/>
              </a:ext>
            </a:extLst>
          </p:cNvPr>
          <p:cNvPicPr>
            <a:picLocks noChangeAspect="1"/>
          </p:cNvPicPr>
          <p:nvPr/>
        </p:nvPicPr>
        <p:blipFill>
          <a:blip r:embed="rId4"/>
          <a:srcRect t="70656" b="3634"/>
          <a:stretch>
            <a:fillRect/>
          </a:stretch>
        </p:blipFill>
        <p:spPr>
          <a:xfrm>
            <a:off x="612202" y="3701794"/>
            <a:ext cx="10967596" cy="1512774"/>
          </a:xfrm>
          <a:prstGeom prst="rect">
            <a:avLst/>
          </a:prstGeom>
          <a:ln w="50800">
            <a:solidFill>
              <a:srgbClr val="FFFFFF"/>
            </a:solidFill>
            <a:miter lim="400000"/>
          </a:ln>
        </p:spPr>
      </p:pic>
      <p:sp>
        <p:nvSpPr>
          <p:cNvPr id="11" name="TextBox 10">
            <a:extLst>
              <a:ext uri="{FF2B5EF4-FFF2-40B4-BE49-F238E27FC236}">
                <a16:creationId xmlns:a16="http://schemas.microsoft.com/office/drawing/2014/main" id="{B3A1E45B-746A-6F97-25FD-00BF47DB15C1}"/>
              </a:ext>
            </a:extLst>
          </p:cNvPr>
          <p:cNvSpPr txBox="1"/>
          <p:nvPr/>
        </p:nvSpPr>
        <p:spPr>
          <a:xfrm>
            <a:off x="524818" y="1365809"/>
            <a:ext cx="1516762" cy="461665"/>
          </a:xfrm>
          <a:prstGeom prst="rect">
            <a:avLst/>
          </a:prstGeom>
          <a:noFill/>
        </p:spPr>
        <p:txBody>
          <a:bodyPr wrap="none" rtlCol="0">
            <a:spAutoFit/>
          </a:bodyPr>
          <a:lstStyle/>
          <a:p>
            <a:r>
              <a:rPr lang="en-US" sz="2400" b="1" dirty="0">
                <a:solidFill>
                  <a:srgbClr val="4A3F6A"/>
                </a:solidFill>
              </a:rPr>
              <a:t>BEFORE</a:t>
            </a:r>
          </a:p>
        </p:txBody>
      </p:sp>
      <p:sp>
        <p:nvSpPr>
          <p:cNvPr id="13" name="TextBox 12">
            <a:extLst>
              <a:ext uri="{FF2B5EF4-FFF2-40B4-BE49-F238E27FC236}">
                <a16:creationId xmlns:a16="http://schemas.microsoft.com/office/drawing/2014/main" id="{1D9C3075-7DBC-5543-651B-C800AA4E9B87}"/>
              </a:ext>
            </a:extLst>
          </p:cNvPr>
          <p:cNvSpPr txBox="1"/>
          <p:nvPr/>
        </p:nvSpPr>
        <p:spPr>
          <a:xfrm>
            <a:off x="568360" y="3377416"/>
            <a:ext cx="1241045" cy="461665"/>
          </a:xfrm>
          <a:prstGeom prst="rect">
            <a:avLst/>
          </a:prstGeom>
          <a:noFill/>
        </p:spPr>
        <p:txBody>
          <a:bodyPr wrap="none" rtlCol="0">
            <a:spAutoFit/>
          </a:bodyPr>
          <a:lstStyle/>
          <a:p>
            <a:r>
              <a:rPr lang="en-US" sz="2400" b="1" dirty="0">
                <a:solidFill>
                  <a:srgbClr val="CAD55D"/>
                </a:solidFill>
              </a:rPr>
              <a:t>AFTER</a:t>
            </a:r>
          </a:p>
        </p:txBody>
      </p:sp>
      <p:sp>
        <p:nvSpPr>
          <p:cNvPr id="15" name="TextBox 14">
            <a:extLst>
              <a:ext uri="{FF2B5EF4-FFF2-40B4-BE49-F238E27FC236}">
                <a16:creationId xmlns:a16="http://schemas.microsoft.com/office/drawing/2014/main" id="{3E52D052-C051-84C4-3078-CF5A1F00C81B}"/>
              </a:ext>
            </a:extLst>
          </p:cNvPr>
          <p:cNvSpPr txBox="1"/>
          <p:nvPr/>
        </p:nvSpPr>
        <p:spPr>
          <a:xfrm>
            <a:off x="597388" y="5323801"/>
            <a:ext cx="4309193" cy="369332"/>
          </a:xfrm>
          <a:prstGeom prst="rect">
            <a:avLst/>
          </a:prstGeom>
          <a:noFill/>
        </p:spPr>
        <p:txBody>
          <a:bodyPr wrap="none" rtlCol="0">
            <a:spAutoFit/>
          </a:bodyPr>
          <a:lstStyle/>
          <a:p>
            <a:r>
              <a:rPr lang="en-US" b="1" dirty="0">
                <a:solidFill>
                  <a:srgbClr val="CAD55D"/>
                </a:solidFill>
              </a:rPr>
              <a:t>Treatment Time: 1 year, 8 months</a:t>
            </a:r>
          </a:p>
        </p:txBody>
      </p:sp>
    </p:spTree>
    <p:extLst>
      <p:ext uri="{BB962C8B-B14F-4D97-AF65-F5344CB8AC3E}">
        <p14:creationId xmlns:p14="http://schemas.microsoft.com/office/powerpoint/2010/main" val="1765260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B99D0C1-6474-04DD-FCAE-FCBD1374A3C4}"/>
              </a:ext>
            </a:extLst>
          </p:cNvPr>
          <p:cNvSpPr/>
          <p:nvPr/>
        </p:nvSpPr>
        <p:spPr>
          <a:xfrm>
            <a:off x="799719" y="4945886"/>
            <a:ext cx="6217158" cy="460760"/>
          </a:xfrm>
          <a:prstGeom prst="rect">
            <a:avLst/>
          </a:prstGeom>
          <a:solidFill>
            <a:srgbClr val="4A3F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2"/>
          <p:cNvSpPr/>
          <p:nvPr/>
        </p:nvSpPr>
        <p:spPr>
          <a:xfrm>
            <a:off x="799719" y="673518"/>
            <a:ext cx="6766941" cy="475488"/>
          </a:xfrm>
          <a:prstGeom prst="rect">
            <a:avLst/>
          </a:prstGeom>
          <a:noFill/>
          <a:ln/>
        </p:spPr>
        <p:txBody>
          <a:bodyPr wrap="square" lIns="0" tIns="0" rIns="0" bIns="0" rtlCol="0" anchor="ct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4B3F6B"/>
                </a:solidFill>
                <a:effectLst/>
                <a:uLnTx/>
                <a:uFillTx/>
                <a:latin typeface="+mj-lt"/>
                <a:ea typeface="Inter" pitchFamily="34" charset="-122"/>
                <a:cs typeface="Inter" pitchFamily="34" charset="-120"/>
              </a:rPr>
              <a:t>LET’S TALK ABOUT YOUR SMILE</a:t>
            </a:r>
            <a:endParaRPr kumimoji="0" lang="en-US" sz="3500" b="0" i="0" u="none" strike="noStrike" kern="1200" cap="none" spc="0" normalizeH="0" baseline="0" noProof="0" dirty="0">
              <a:ln>
                <a:noFill/>
              </a:ln>
              <a:solidFill>
                <a:prstClr val="black"/>
              </a:solidFill>
              <a:effectLst/>
              <a:uLnTx/>
              <a:uFillTx/>
              <a:latin typeface="+mj-lt"/>
              <a:ea typeface="+mn-ea"/>
              <a:cs typeface="+mn-cs"/>
            </a:endParaRPr>
          </a:p>
        </p:txBody>
      </p:sp>
      <p:sp>
        <p:nvSpPr>
          <p:cNvPr id="5" name="Text 3"/>
          <p:cNvSpPr/>
          <p:nvPr/>
        </p:nvSpPr>
        <p:spPr>
          <a:xfrm>
            <a:off x="799719" y="1767211"/>
            <a:ext cx="5852160"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A3F6A"/>
                </a:solidFill>
                <a:effectLst/>
                <a:uLnTx/>
                <a:uFillTx/>
                <a:latin typeface="+mj-lt"/>
                <a:ea typeface="Inter" pitchFamily="34" charset="-122"/>
                <a:cs typeface="Inter" pitchFamily="34" charset="-120"/>
              </a:rPr>
              <a:t>What matters most to you?</a:t>
            </a:r>
            <a:endParaRPr kumimoji="0" lang="en-US" sz="2000" b="1" i="0" u="none" strike="noStrike" kern="1200" cap="none" spc="0" normalizeH="0" baseline="0" noProof="0" dirty="0">
              <a:ln>
                <a:noFill/>
              </a:ln>
              <a:solidFill>
                <a:srgbClr val="4A3F6A"/>
              </a:solidFill>
              <a:effectLst/>
              <a:uLnTx/>
              <a:uFillTx/>
              <a:latin typeface="+mj-lt"/>
              <a:ea typeface="+mn-ea"/>
              <a:cs typeface="+mn-cs"/>
            </a:endParaRPr>
          </a:p>
        </p:txBody>
      </p:sp>
      <p:sp>
        <p:nvSpPr>
          <p:cNvPr id="19" name="Text 17"/>
          <p:cNvSpPr/>
          <p:nvPr/>
        </p:nvSpPr>
        <p:spPr>
          <a:xfrm>
            <a:off x="1063372" y="4994474"/>
            <a:ext cx="5736717" cy="402336"/>
          </a:xfrm>
          <a:prstGeom prst="rect">
            <a:avLst/>
          </a:prstGeom>
          <a:noFill/>
          <a:ln/>
        </p:spPr>
        <p:txBody>
          <a:bodyPr wrap="square" lIns="0" tIns="0" rIns="0" bIns="0" rtlCol="0" anchor="ctr">
            <a:normAutofit fontScale="925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ontserrat" panose="00000500000000000000" pitchFamily="2" charset="0"/>
                <a:ea typeface="Inter" pitchFamily="34" charset="-122"/>
                <a:cs typeface="Inter" pitchFamily="34" charset="-120"/>
              </a:rPr>
              <a:t>Could Celebrace be right for my smile?</a:t>
            </a:r>
            <a:endParaRPr kumimoji="0" lang="en-US" sz="2400" b="0" i="0" u="none" strike="noStrike" kern="1200" cap="none" spc="0" normalizeH="0" baseline="0" noProof="0" dirty="0">
              <a:ln>
                <a:noFill/>
              </a:ln>
              <a:solidFill>
                <a:schemeClr val="bg1"/>
              </a:solidFill>
              <a:effectLst/>
              <a:uLnTx/>
              <a:uFillTx/>
              <a:latin typeface="Montserrat" panose="00000500000000000000" pitchFamily="2" charset="0"/>
            </a:endParaRPr>
          </a:p>
        </p:txBody>
      </p:sp>
      <p:pic>
        <p:nvPicPr>
          <p:cNvPr id="20" name="Image 0" descr="/mnt/data/Teen Patient - Transparent Background_trimmed.png"/>
          <p:cNvPicPr>
            <a:picLocks noChangeAspect="1"/>
          </p:cNvPicPr>
          <p:nvPr/>
        </p:nvPicPr>
        <p:blipFill>
          <a:blip r:embed="rId3"/>
          <a:stretch>
            <a:fillRect/>
          </a:stretch>
        </p:blipFill>
        <p:spPr>
          <a:xfrm>
            <a:off x="9544381" y="99821"/>
            <a:ext cx="2647620" cy="6758179"/>
          </a:xfrm>
          <a:prstGeom prst="rect">
            <a:avLst/>
          </a:prstGeom>
        </p:spPr>
      </p:pic>
      <p:sp>
        <p:nvSpPr>
          <p:cNvPr id="3" name="TextBox 2">
            <a:extLst>
              <a:ext uri="{FF2B5EF4-FFF2-40B4-BE49-F238E27FC236}">
                <a16:creationId xmlns:a16="http://schemas.microsoft.com/office/drawing/2014/main" id="{32639ABB-B8DC-116C-3CFB-C108EFA72C4F}"/>
              </a:ext>
            </a:extLst>
          </p:cNvPr>
          <p:cNvSpPr txBox="1"/>
          <p:nvPr/>
        </p:nvSpPr>
        <p:spPr>
          <a:xfrm>
            <a:off x="799719" y="2254711"/>
            <a:ext cx="6096000" cy="1938992"/>
          </a:xfrm>
          <a:prstGeom prst="rect">
            <a:avLst/>
          </a:prstGeom>
          <a:noFill/>
        </p:spPr>
        <p:txBody>
          <a:bodyPr wrap="square">
            <a:spAutoFit/>
          </a:bodyPr>
          <a:lstStyle/>
          <a:p>
            <a:r>
              <a:rPr lang="en-US" sz="2400" dirty="0">
                <a:latin typeface="Inter 18pt" panose="02000503000000020004" pitchFamily="2" charset="0"/>
                <a:ea typeface="Inter"/>
              </a:rPr>
              <a:t>☐ How my smile looks</a:t>
            </a:r>
            <a:br>
              <a:rPr lang="en-US" sz="2400" dirty="0">
                <a:latin typeface="Inter 18pt" panose="02000503000000020004" pitchFamily="2" charset="0"/>
                <a:ea typeface="Inter"/>
              </a:rPr>
            </a:br>
            <a:r>
              <a:rPr lang="en-US" sz="2400" dirty="0">
                <a:latin typeface="Inter 18pt" panose="02000503000000020004" pitchFamily="2" charset="0"/>
                <a:ea typeface="Inter"/>
              </a:rPr>
              <a:t>☐ How my teeth fit together</a:t>
            </a:r>
            <a:br>
              <a:rPr lang="en-US" sz="2400" dirty="0">
                <a:latin typeface="Inter 18pt" panose="02000503000000020004" pitchFamily="2" charset="0"/>
                <a:ea typeface="Inter"/>
              </a:rPr>
            </a:br>
            <a:r>
              <a:rPr lang="en-US" sz="2400" dirty="0">
                <a:latin typeface="Inter 18pt" panose="02000503000000020004" pitchFamily="2" charset="0"/>
                <a:ea typeface="Inter"/>
              </a:rPr>
              <a:t>☐ Treatment efficiency</a:t>
            </a:r>
            <a:br>
              <a:rPr lang="en-US" sz="2400" dirty="0">
                <a:latin typeface="Inter 18pt" panose="02000503000000020004" pitchFamily="2" charset="0"/>
                <a:ea typeface="Inter"/>
              </a:rPr>
            </a:br>
            <a:r>
              <a:rPr lang="en-US" sz="2400" dirty="0">
                <a:latin typeface="Inter 18pt" panose="02000503000000020004" pitchFamily="2" charset="0"/>
                <a:ea typeface="Inter"/>
              </a:rPr>
              <a:t>☐ Fewer appointments</a:t>
            </a:r>
            <a:br>
              <a:rPr lang="en-US" sz="2400" dirty="0">
                <a:latin typeface="Inter 18pt" panose="02000503000000020004" pitchFamily="2" charset="0"/>
                <a:ea typeface="Inter"/>
              </a:rPr>
            </a:br>
            <a:r>
              <a:rPr lang="en-US" sz="2400" dirty="0">
                <a:latin typeface="Inter 18pt" panose="02000503000000020004" pitchFamily="2" charset="0"/>
                <a:ea typeface="Inter"/>
              </a:rPr>
              <a:t>☐ Knowing the plan from the start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B3F6B"/>
        </a:solidFill>
        <a:effectLst/>
      </p:bgPr>
    </p:bg>
    <p:spTree>
      <p:nvGrpSpPr>
        <p:cNvPr id="1" name=""/>
        <p:cNvGrpSpPr/>
        <p:nvPr/>
      </p:nvGrpSpPr>
      <p:grpSpPr>
        <a:xfrm>
          <a:off x="0" y="0"/>
          <a:ext cx="0" cy="0"/>
          <a:chOff x="0" y="0"/>
          <a:chExt cx="0" cy="0"/>
        </a:xfrm>
      </p:grpSpPr>
      <p:pic>
        <p:nvPicPr>
          <p:cNvPr id="10" name="Image 0" descr="/mnt/data/Teen Patient - Headshot_trimmed.png">
            <a:extLst>
              <a:ext uri="{FF2B5EF4-FFF2-40B4-BE49-F238E27FC236}">
                <a16:creationId xmlns:a16="http://schemas.microsoft.com/office/drawing/2014/main" id="{75029B30-0025-2321-2B30-7787119CB2C5}"/>
              </a:ext>
            </a:extLst>
          </p:cNvPr>
          <p:cNvPicPr>
            <a:picLocks noChangeAspect="1"/>
          </p:cNvPicPr>
          <p:nvPr/>
        </p:nvPicPr>
        <p:blipFill>
          <a:blip r:embed="rId3"/>
          <a:srcRect r="11417"/>
          <a:stretch>
            <a:fillRect/>
          </a:stretch>
        </p:blipFill>
        <p:spPr>
          <a:xfrm flipH="1">
            <a:off x="-1347" y="811709"/>
            <a:ext cx="4232449" cy="5553075"/>
          </a:xfrm>
          <a:prstGeom prst="rect">
            <a:avLst/>
          </a:prstGeom>
        </p:spPr>
      </p:pic>
      <p:sp>
        <p:nvSpPr>
          <p:cNvPr id="4" name="Text 2"/>
          <p:cNvSpPr/>
          <p:nvPr/>
        </p:nvSpPr>
        <p:spPr>
          <a:xfrm>
            <a:off x="4355164" y="2172429"/>
            <a:ext cx="7211472" cy="512064"/>
          </a:xfrm>
          <a:prstGeom prst="rect">
            <a:avLst/>
          </a:prstGeom>
          <a:noFill/>
          <a:ln/>
        </p:spPr>
        <p:txBody>
          <a:bodyPr wrap="square" lIns="0" tIns="0" rIns="0" bIns="0" rtlCol="0" anchor="ctr">
            <a:normAutofit fontScale="85000" lnSpcReduction="100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AD55D"/>
                </a:solidFill>
                <a:effectLst/>
                <a:uLnTx/>
                <a:uFillTx/>
                <a:latin typeface="Montserrat" panose="00000500000000000000" pitchFamily="2" charset="0"/>
                <a:ea typeface="Inter 18pt" panose="02000503000000020004" pitchFamily="2" charset="0"/>
                <a:cs typeface="Inter" pitchFamily="34" charset="-120"/>
              </a:rPr>
              <a:t>LET’S BRING YOUR FUTURE SMILE TO LIFE</a:t>
            </a:r>
            <a:endParaRPr kumimoji="0" lang="en-US" sz="2800" b="1" i="0" u="none" strike="noStrike" kern="1200" cap="none" spc="0" normalizeH="0" baseline="0" noProof="0" dirty="0">
              <a:ln>
                <a:noFill/>
              </a:ln>
              <a:solidFill>
                <a:srgbClr val="CAD55D"/>
              </a:solidFill>
              <a:effectLst/>
              <a:uLnTx/>
              <a:uFillTx/>
              <a:latin typeface="Montserrat" panose="00000500000000000000" pitchFamily="2" charset="0"/>
              <a:ea typeface="Inter 18pt" panose="02000503000000020004" pitchFamily="2" charset="0"/>
            </a:endParaRPr>
          </a:p>
        </p:txBody>
      </p:sp>
      <p:sp>
        <p:nvSpPr>
          <p:cNvPr id="6" name="Text 4"/>
          <p:cNvSpPr/>
          <p:nvPr/>
        </p:nvSpPr>
        <p:spPr>
          <a:xfrm>
            <a:off x="4377073" y="3161762"/>
            <a:ext cx="6659930" cy="2023491"/>
          </a:xfrm>
          <a:prstGeom prst="rect">
            <a:avLst/>
          </a:prstGeom>
          <a:noFill/>
          <a:ln/>
        </p:spPr>
        <p:txBody>
          <a:bodyPr wrap="square" lIns="0" tIns="0" rIns="0" bIns="0" rtlCol="0" anchor="ctr">
            <a:noAutofit/>
          </a:bodyPr>
          <a:lstStyle/>
          <a:p>
            <a:pPr marL="342900" indent="-342900">
              <a:buFont typeface="+mj-lt"/>
              <a:buAutoNum type="arabicPeriod"/>
            </a:pPr>
            <a:r>
              <a:rPr lang="en-US" sz="2400" b="1" dirty="0">
                <a:solidFill>
                  <a:schemeClr val="bg1"/>
                </a:solidFill>
                <a:ea typeface="Inter"/>
              </a:rPr>
              <a:t>See your plan.</a:t>
            </a:r>
            <a:endParaRPr lang="en-US" sz="2400" dirty="0">
              <a:solidFill>
                <a:schemeClr val="bg1"/>
              </a:solidFill>
              <a:ea typeface="Inter"/>
            </a:endParaRPr>
          </a:p>
          <a:p>
            <a:pPr marL="342900" indent="-342900">
              <a:buFont typeface="+mj-lt"/>
              <a:buAutoNum type="arabicPeriod"/>
            </a:pPr>
            <a:endParaRPr lang="en-US" sz="2400" b="1" dirty="0">
              <a:solidFill>
                <a:schemeClr val="bg1"/>
              </a:solidFill>
              <a:ea typeface="Inter"/>
            </a:endParaRPr>
          </a:p>
          <a:p>
            <a:pPr marL="342900" indent="-342900">
              <a:buFont typeface="+mj-lt"/>
              <a:buAutoNum type="arabicPeriod"/>
            </a:pPr>
            <a:r>
              <a:rPr lang="en-US" sz="2400" b="1" dirty="0">
                <a:solidFill>
                  <a:schemeClr val="bg1"/>
                </a:solidFill>
                <a:ea typeface="Inter"/>
              </a:rPr>
              <a:t>Understand your options.</a:t>
            </a:r>
            <a:endParaRPr lang="en-US" sz="2400" dirty="0">
              <a:solidFill>
                <a:schemeClr val="bg1"/>
              </a:solidFill>
              <a:ea typeface="Inter"/>
            </a:endParaRPr>
          </a:p>
          <a:p>
            <a:pPr marL="342900" indent="-342900">
              <a:buFont typeface="+mj-lt"/>
              <a:buAutoNum type="arabicPeriod"/>
            </a:pPr>
            <a:endParaRPr lang="en-US" sz="2400" b="1" dirty="0">
              <a:solidFill>
                <a:schemeClr val="bg1"/>
              </a:solidFill>
              <a:ea typeface="Inter"/>
            </a:endParaRPr>
          </a:p>
          <a:p>
            <a:pPr marL="342900" indent="-342900">
              <a:buFont typeface="+mj-lt"/>
              <a:buAutoNum type="arabicPeriod"/>
            </a:pPr>
            <a:r>
              <a:rPr lang="en-US" sz="2400" b="1" dirty="0">
                <a:solidFill>
                  <a:schemeClr val="bg1"/>
                </a:solidFill>
                <a:ea typeface="Inter"/>
              </a:rPr>
              <a:t>Choose your next step.</a:t>
            </a:r>
          </a:p>
          <a:p>
            <a:endParaRPr lang="en-US" sz="2400" dirty="0">
              <a:solidFill>
                <a:schemeClr val="bg1"/>
              </a:solidFill>
              <a:ea typeface="Inter"/>
            </a:endParaRPr>
          </a:p>
        </p:txBody>
      </p:sp>
      <p:pic>
        <p:nvPicPr>
          <p:cNvPr id="12" name="Image 0">
            <a:extLst>
              <a:ext uri="{FF2B5EF4-FFF2-40B4-BE49-F238E27FC236}">
                <a16:creationId xmlns:a16="http://schemas.microsoft.com/office/drawing/2014/main" id="{D8DAF846-9830-E0C1-6E34-57FD4536EEFA}"/>
              </a:ext>
            </a:extLst>
          </p:cNvPr>
          <p:cNvPicPr>
            <a:picLocks noChangeAspect="1"/>
          </p:cNvPicPr>
          <p:nvPr/>
        </p:nvPicPr>
        <p:blipFill>
          <a:blip r:embed="rId4"/>
          <a:stretch>
            <a:fillRect/>
          </a:stretch>
        </p:blipFill>
        <p:spPr>
          <a:xfrm>
            <a:off x="-1346" y="6032172"/>
            <a:ext cx="12191695" cy="841248"/>
          </a:xfrm>
          <a:prstGeom prst="rect">
            <a:avLst/>
          </a:prstGeom>
        </p:spPr>
      </p:pic>
      <p:pic>
        <p:nvPicPr>
          <p:cNvPr id="9" name="Picture 8">
            <a:extLst>
              <a:ext uri="{FF2B5EF4-FFF2-40B4-BE49-F238E27FC236}">
                <a16:creationId xmlns:a16="http://schemas.microsoft.com/office/drawing/2014/main" id="{D304C8EB-D64D-EE27-E303-AD51D21350CC}"/>
              </a:ext>
            </a:extLst>
          </p:cNvPr>
          <p:cNvPicPr>
            <a:picLocks noChangeAspect="1"/>
          </p:cNvPicPr>
          <p:nvPr/>
        </p:nvPicPr>
        <p:blipFill>
          <a:blip r:embed="rId5"/>
          <a:stretch>
            <a:fillRect/>
          </a:stretch>
        </p:blipFill>
        <p:spPr>
          <a:xfrm>
            <a:off x="4306001" y="865358"/>
            <a:ext cx="2991971" cy="7479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82296" cy="6858000"/>
          </a:xfrm>
          <a:prstGeom prst="rect">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Inter"/>
              <a:ea typeface="+mn-ea"/>
              <a:cs typeface="+mn-cs"/>
            </a:endParaRPr>
          </a:p>
        </p:txBody>
      </p:sp>
      <p:sp>
        <p:nvSpPr>
          <p:cNvPr id="4" name="Text 2"/>
          <p:cNvSpPr/>
          <p:nvPr/>
        </p:nvSpPr>
        <p:spPr>
          <a:xfrm>
            <a:off x="658368" y="713232"/>
            <a:ext cx="7662672" cy="47548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4A4756"/>
                </a:solidFill>
                <a:effectLst/>
                <a:uLnTx/>
                <a:uFillTx/>
                <a:latin typeface="Montserrat" panose="00000500000000000000" pitchFamily="2" charset="0"/>
                <a:ea typeface="Inter" pitchFamily="34" charset="-122"/>
                <a:cs typeface="Inter" pitchFamily="34" charset="-120"/>
              </a:rPr>
              <a:t>Most braces are adjusted along the way.</a:t>
            </a:r>
            <a:endParaRPr kumimoji="0" lang="en-US"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5" name="Text 3"/>
          <p:cNvSpPr/>
          <p:nvPr/>
        </p:nvSpPr>
        <p:spPr>
          <a:xfrm>
            <a:off x="658368" y="1207008"/>
            <a:ext cx="8874738" cy="42062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4B3F6B"/>
                </a:solidFill>
                <a:effectLst/>
                <a:uLnTx/>
                <a:uFillTx/>
                <a:latin typeface="Montserrat" panose="00000500000000000000" pitchFamily="2" charset="0"/>
                <a:ea typeface="Inter" pitchFamily="34" charset="-122"/>
                <a:cs typeface="Inter" pitchFamily="34" charset="-120"/>
              </a:rPr>
              <a:t>Celebrace starts with the result in mind.</a:t>
            </a:r>
            <a:endParaRPr kumimoji="0" lang="en-US" sz="24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6" name="Shape 4"/>
          <p:cNvSpPr/>
          <p:nvPr/>
        </p:nvSpPr>
        <p:spPr>
          <a:xfrm>
            <a:off x="658368" y="1694484"/>
            <a:ext cx="6443472" cy="6300"/>
          </a:xfrm>
          <a:prstGeom prst="line">
            <a:avLst/>
          </a:prstGeom>
          <a:noFill/>
          <a:ln w="5715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ontserrat" panose="00000500000000000000" pitchFamily="2" charset="0"/>
            </a:endParaRPr>
          </a:p>
        </p:txBody>
      </p:sp>
      <p:sp>
        <p:nvSpPr>
          <p:cNvPr id="7" name="Text 5"/>
          <p:cNvSpPr/>
          <p:nvPr/>
        </p:nvSpPr>
        <p:spPr>
          <a:xfrm>
            <a:off x="812292" y="4940832"/>
            <a:ext cx="8203311" cy="546302"/>
          </a:xfrm>
          <a:prstGeom prst="rect">
            <a:avLst/>
          </a:prstGeom>
          <a:solidFill>
            <a:srgbClr val="4A3F6A"/>
          </a:solid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Inter" pitchFamily="34" charset="0"/>
                <a:ea typeface="Inter" pitchFamily="34" charset="-122"/>
                <a:cs typeface="Inter" pitchFamily="34" charset="-120"/>
              </a:rPr>
              <a:t>Your precision treatment plan guides the braces </a:t>
            </a:r>
            <a:r>
              <a:rPr kumimoji="0" lang="en-US" sz="2000" b="1" i="1"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made specifically for you.</a:t>
            </a:r>
            <a:endParaRPr kumimoji="0" lang="en-US" sz="2000" b="0" i="1" u="none" strike="noStrike" kern="1200" cap="none" spc="0" normalizeH="0" baseline="0" noProof="0" dirty="0">
              <a:ln>
                <a:noFill/>
              </a:ln>
              <a:solidFill>
                <a:srgbClr val="CAD55D"/>
              </a:solidFill>
              <a:effectLst/>
              <a:uLnTx/>
              <a:uFillTx/>
              <a:latin typeface="Inter"/>
              <a:ea typeface="+mn-ea"/>
              <a:cs typeface="+mn-cs"/>
            </a:endParaRPr>
          </a:p>
        </p:txBody>
      </p:sp>
      <p:sp>
        <p:nvSpPr>
          <p:cNvPr id="10" name="Shape 7"/>
          <p:cNvSpPr/>
          <p:nvPr/>
        </p:nvSpPr>
        <p:spPr>
          <a:xfrm>
            <a:off x="827913" y="2251888"/>
            <a:ext cx="475488" cy="475488"/>
          </a:xfrm>
          <a:prstGeom prst="ellipse">
            <a:avLst/>
          </a:prstGeom>
          <a:solidFill>
            <a:srgbClr val="CAD55D"/>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Inter"/>
              <a:ea typeface="+mn-ea"/>
              <a:cs typeface="+mn-cs"/>
            </a:endParaRPr>
          </a:p>
        </p:txBody>
      </p:sp>
      <p:sp>
        <p:nvSpPr>
          <p:cNvPr id="11" name="Text 8"/>
          <p:cNvSpPr/>
          <p:nvPr/>
        </p:nvSpPr>
        <p:spPr>
          <a:xfrm>
            <a:off x="1006221" y="2446096"/>
            <a:ext cx="164592" cy="1097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Inter" pitchFamily="34" charset="0"/>
                <a:ea typeface="Inter" pitchFamily="34" charset="-122"/>
                <a:cs typeface="Inter" pitchFamily="34" charset="-120"/>
              </a:rPr>
              <a:t>1</a:t>
            </a:r>
            <a:endParaRPr kumimoji="0" lang="en-US" sz="1400" b="0" i="0" u="none" strike="noStrike" kern="1200" cap="none" spc="0" normalizeH="0" baseline="0" noProof="0" dirty="0">
              <a:ln>
                <a:noFill/>
              </a:ln>
              <a:solidFill>
                <a:prstClr val="black"/>
              </a:solidFill>
              <a:effectLst/>
              <a:uLnTx/>
              <a:uFillTx/>
              <a:latin typeface="Inter"/>
              <a:ea typeface="+mn-ea"/>
              <a:cs typeface="+mn-cs"/>
            </a:endParaRPr>
          </a:p>
        </p:txBody>
      </p:sp>
      <p:sp>
        <p:nvSpPr>
          <p:cNvPr id="12" name="Text 9"/>
          <p:cNvSpPr/>
          <p:nvPr/>
        </p:nvSpPr>
        <p:spPr>
          <a:xfrm>
            <a:off x="1481709" y="2297608"/>
            <a:ext cx="4417695"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noProof="0" dirty="0">
                <a:ln>
                  <a:noFill/>
                </a:ln>
                <a:solidFill>
                  <a:srgbClr val="4B3F6B"/>
                </a:solidFill>
                <a:effectLst/>
                <a:uLnTx/>
                <a:uFillTx/>
                <a:latin typeface="Inter" pitchFamily="34" charset="0"/>
                <a:ea typeface="Inter" pitchFamily="34" charset="-122"/>
                <a:cs typeface="Inter" pitchFamily="34" charset="-120"/>
              </a:rPr>
              <a:t>Plan your smile</a:t>
            </a:r>
            <a:endParaRPr kumimoji="0" lang="en-US" sz="2400" b="0" i="0" u="none" strike="noStrike" kern="1200" cap="all" spc="0" normalizeH="0" noProof="0" dirty="0">
              <a:ln>
                <a:noFill/>
              </a:ln>
              <a:solidFill>
                <a:prstClr val="black"/>
              </a:solidFill>
              <a:effectLst/>
              <a:uLnTx/>
              <a:uFillTx/>
              <a:latin typeface="Inter"/>
              <a:ea typeface="+mn-ea"/>
              <a:cs typeface="+mn-cs"/>
            </a:endParaRPr>
          </a:p>
        </p:txBody>
      </p:sp>
      <p:sp>
        <p:nvSpPr>
          <p:cNvPr id="14" name="Shape 11"/>
          <p:cNvSpPr/>
          <p:nvPr/>
        </p:nvSpPr>
        <p:spPr>
          <a:xfrm>
            <a:off x="812292" y="3097860"/>
            <a:ext cx="475488" cy="475488"/>
          </a:xfrm>
          <a:prstGeom prst="ellipse">
            <a:avLst/>
          </a:prstGeom>
          <a:solidFill>
            <a:srgbClr val="2173B9"/>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Inter"/>
              <a:ea typeface="+mn-ea"/>
              <a:cs typeface="+mn-cs"/>
            </a:endParaRPr>
          </a:p>
        </p:txBody>
      </p:sp>
      <p:sp>
        <p:nvSpPr>
          <p:cNvPr id="15" name="Text 12"/>
          <p:cNvSpPr/>
          <p:nvPr/>
        </p:nvSpPr>
        <p:spPr>
          <a:xfrm>
            <a:off x="1019175" y="3283788"/>
            <a:ext cx="164592" cy="1097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Inter" pitchFamily="34" charset="0"/>
                <a:ea typeface="Inter" pitchFamily="34" charset="-122"/>
                <a:cs typeface="Inter" pitchFamily="34" charset="-120"/>
              </a:rPr>
              <a:t>2</a:t>
            </a:r>
            <a:endParaRPr kumimoji="0" lang="en-US" sz="1400" b="0" i="0" u="none" strike="noStrike" kern="1200" cap="none" spc="0" normalizeH="0" baseline="0" noProof="0" dirty="0">
              <a:ln>
                <a:noFill/>
              </a:ln>
              <a:solidFill>
                <a:prstClr val="black"/>
              </a:solidFill>
              <a:effectLst/>
              <a:uLnTx/>
              <a:uFillTx/>
              <a:latin typeface="Inter"/>
              <a:ea typeface="+mn-ea"/>
              <a:cs typeface="+mn-cs"/>
            </a:endParaRPr>
          </a:p>
        </p:txBody>
      </p:sp>
      <p:sp>
        <p:nvSpPr>
          <p:cNvPr id="16" name="Text 13"/>
          <p:cNvSpPr/>
          <p:nvPr/>
        </p:nvSpPr>
        <p:spPr>
          <a:xfrm>
            <a:off x="1494662" y="3152711"/>
            <a:ext cx="3983356"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noProof="0" dirty="0">
                <a:ln>
                  <a:noFill/>
                </a:ln>
                <a:solidFill>
                  <a:srgbClr val="4B3F6B"/>
                </a:solidFill>
                <a:effectLst/>
                <a:uLnTx/>
                <a:uFillTx/>
                <a:latin typeface="Inter" pitchFamily="34" charset="0"/>
                <a:ea typeface="Inter" pitchFamily="34" charset="-122"/>
                <a:cs typeface="Inter" pitchFamily="34" charset="-120"/>
              </a:rPr>
              <a:t>Design your brace</a:t>
            </a:r>
            <a:r>
              <a:rPr lang="en-US" sz="2400" b="1" cap="all" dirty="0">
                <a:solidFill>
                  <a:srgbClr val="4B3F6B"/>
                </a:solidFill>
                <a:latin typeface="Inter" pitchFamily="34" charset="0"/>
                <a:ea typeface="Inter" pitchFamily="34" charset="-122"/>
                <a:cs typeface="Inter" pitchFamily="34" charset="-120"/>
              </a:rPr>
              <a:t>S</a:t>
            </a:r>
            <a:endParaRPr kumimoji="0" lang="en-US" sz="2400" b="0" i="0" u="none" strike="noStrike" kern="1200" cap="all" spc="0" normalizeH="0" noProof="0" dirty="0">
              <a:ln>
                <a:noFill/>
              </a:ln>
              <a:solidFill>
                <a:prstClr val="black"/>
              </a:solidFill>
              <a:effectLst/>
              <a:uLnTx/>
              <a:uFillTx/>
              <a:latin typeface="Inter"/>
              <a:ea typeface="+mn-ea"/>
              <a:cs typeface="+mn-cs"/>
            </a:endParaRPr>
          </a:p>
        </p:txBody>
      </p:sp>
      <p:sp>
        <p:nvSpPr>
          <p:cNvPr id="18" name="Shape 15"/>
          <p:cNvSpPr/>
          <p:nvPr/>
        </p:nvSpPr>
        <p:spPr>
          <a:xfrm>
            <a:off x="835533" y="3950766"/>
            <a:ext cx="475488" cy="475488"/>
          </a:xfrm>
          <a:prstGeom prst="ellipse">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Inter"/>
              <a:ea typeface="+mn-ea"/>
              <a:cs typeface="+mn-cs"/>
            </a:endParaRPr>
          </a:p>
        </p:txBody>
      </p:sp>
      <p:sp>
        <p:nvSpPr>
          <p:cNvPr id="19" name="Text 16"/>
          <p:cNvSpPr/>
          <p:nvPr/>
        </p:nvSpPr>
        <p:spPr>
          <a:xfrm>
            <a:off x="1033144" y="4143654"/>
            <a:ext cx="164592" cy="1097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Inter" pitchFamily="34" charset="0"/>
                <a:ea typeface="Inter" pitchFamily="34" charset="-122"/>
                <a:cs typeface="Inter" pitchFamily="34" charset="-120"/>
              </a:rPr>
              <a:t>3</a:t>
            </a:r>
            <a:endParaRPr kumimoji="0" lang="en-US" sz="1400" b="0" i="0" u="none" strike="noStrike" kern="1200" cap="none" spc="0" normalizeH="0" baseline="0" noProof="0" dirty="0">
              <a:ln>
                <a:noFill/>
              </a:ln>
              <a:solidFill>
                <a:prstClr val="black"/>
              </a:solidFill>
              <a:effectLst/>
              <a:uLnTx/>
              <a:uFillTx/>
              <a:latin typeface="Inter"/>
              <a:ea typeface="+mn-ea"/>
              <a:cs typeface="+mn-cs"/>
            </a:endParaRPr>
          </a:p>
        </p:txBody>
      </p:sp>
      <p:sp>
        <p:nvSpPr>
          <p:cNvPr id="20" name="Text 17"/>
          <p:cNvSpPr/>
          <p:nvPr/>
        </p:nvSpPr>
        <p:spPr>
          <a:xfrm>
            <a:off x="1494662" y="3996486"/>
            <a:ext cx="3271647"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noProof="0" dirty="0">
                <a:ln>
                  <a:noFill/>
                </a:ln>
                <a:solidFill>
                  <a:srgbClr val="4B3F6B"/>
                </a:solidFill>
                <a:effectLst/>
                <a:uLnTx/>
                <a:uFillTx/>
                <a:latin typeface="Inter" pitchFamily="34" charset="0"/>
                <a:ea typeface="Inter" pitchFamily="34" charset="-122"/>
                <a:cs typeface="Inter" pitchFamily="34" charset="-120"/>
              </a:rPr>
              <a:t>Guide treatment</a:t>
            </a:r>
            <a:endParaRPr kumimoji="0" lang="en-US" sz="2400" b="0" i="0" u="none" strike="noStrike" kern="1200" cap="all" spc="0" normalizeH="0" noProof="0" dirty="0">
              <a:ln>
                <a:noFill/>
              </a:ln>
              <a:solidFill>
                <a:prstClr val="black"/>
              </a:solidFill>
              <a:effectLst/>
              <a:uLnTx/>
              <a:uFillTx/>
              <a:latin typeface="Inter"/>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82296" cy="6858000"/>
          </a:xfrm>
          <a:prstGeom prst="rect">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Inter"/>
              <a:ea typeface="+mn-ea"/>
              <a:cs typeface="+mn-cs"/>
            </a:endParaRPr>
          </a:p>
        </p:txBody>
      </p:sp>
      <p:pic>
        <p:nvPicPr>
          <p:cNvPr id="4" name="Image 0" descr="/mnt/data/Teen Patient - Headshot_trimmed.png"/>
          <p:cNvPicPr>
            <a:picLocks noChangeAspect="1"/>
          </p:cNvPicPr>
          <p:nvPr/>
        </p:nvPicPr>
        <p:blipFill>
          <a:blip r:embed="rId3"/>
          <a:stretch>
            <a:fillRect/>
          </a:stretch>
        </p:blipFill>
        <p:spPr>
          <a:xfrm>
            <a:off x="8020050" y="1804635"/>
            <a:ext cx="4282728" cy="5053366"/>
          </a:xfrm>
          <a:prstGeom prst="rect">
            <a:avLst/>
          </a:prstGeom>
        </p:spPr>
      </p:pic>
      <p:sp>
        <p:nvSpPr>
          <p:cNvPr id="6" name="Text 2"/>
          <p:cNvSpPr/>
          <p:nvPr/>
        </p:nvSpPr>
        <p:spPr>
          <a:xfrm>
            <a:off x="658368" y="713232"/>
            <a:ext cx="6126480" cy="475488"/>
          </a:xfrm>
          <a:prstGeom prst="rect">
            <a:avLst/>
          </a:prstGeom>
          <a:noFill/>
          <a:ln/>
        </p:spPr>
        <p:txBody>
          <a:bodyPr wrap="square" lIns="0" tIns="0" rIns="0" bIns="0" rtlCol="0" anchor="ct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all" spc="0" normalizeH="0" noProof="0" dirty="0">
                <a:ln>
                  <a:noFill/>
                </a:ln>
                <a:solidFill>
                  <a:srgbClr val="4B3F6B"/>
                </a:solidFill>
                <a:effectLst/>
                <a:uLnTx/>
                <a:uFillTx/>
                <a:latin typeface="Montserrat" panose="00000500000000000000" pitchFamily="2" charset="0"/>
                <a:ea typeface="Inter" pitchFamily="34" charset="-122"/>
                <a:cs typeface="Inter" pitchFamily="34" charset="-120"/>
              </a:rPr>
              <a:t>WHY CUSTOM MATTERS</a:t>
            </a:r>
            <a:endParaRPr kumimoji="0" lang="en-US" sz="3500" b="0" i="0" u="none" strike="noStrike" kern="1200" cap="all" spc="0" normalizeH="0" noProof="0" dirty="0">
              <a:ln>
                <a:noFill/>
              </a:ln>
              <a:solidFill>
                <a:prstClr val="black"/>
              </a:solidFill>
              <a:effectLst/>
              <a:uLnTx/>
              <a:uFillTx/>
              <a:latin typeface="Montserrat" panose="00000500000000000000" pitchFamily="2" charset="0"/>
            </a:endParaRPr>
          </a:p>
        </p:txBody>
      </p:sp>
      <p:sp>
        <p:nvSpPr>
          <p:cNvPr id="8" name="Text 4"/>
          <p:cNvSpPr/>
          <p:nvPr/>
        </p:nvSpPr>
        <p:spPr>
          <a:xfrm>
            <a:off x="713232" y="2450592"/>
            <a:ext cx="457200" cy="228600"/>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01</a:t>
            </a:r>
            <a:endParaRPr kumimoji="0" lang="en-US" b="0" i="0" u="none" strike="noStrike" kern="1200" cap="none" spc="0" normalizeH="0" baseline="0" noProof="0" dirty="0">
              <a:ln>
                <a:noFill/>
              </a:ln>
              <a:solidFill>
                <a:srgbClr val="CAD55D"/>
              </a:solidFill>
              <a:effectLst/>
              <a:uLnTx/>
              <a:uFillTx/>
              <a:latin typeface="Inter"/>
              <a:ea typeface="+mn-ea"/>
              <a:cs typeface="+mn-cs"/>
            </a:endParaRPr>
          </a:p>
        </p:txBody>
      </p:sp>
      <p:sp>
        <p:nvSpPr>
          <p:cNvPr id="9" name="Text 5"/>
          <p:cNvSpPr/>
          <p:nvPr/>
        </p:nvSpPr>
        <p:spPr>
          <a:xfrm>
            <a:off x="1280160" y="2423160"/>
            <a:ext cx="201168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3F6B"/>
                </a:solidFill>
                <a:effectLst/>
                <a:uLnTx/>
                <a:uFillTx/>
                <a:latin typeface="Inter" pitchFamily="34" charset="0"/>
                <a:ea typeface="Inter" pitchFamily="34" charset="-122"/>
                <a:cs typeface="Inter" pitchFamily="34" charset="-120"/>
              </a:rPr>
              <a:t>Personalized</a:t>
            </a:r>
            <a:endParaRPr kumimoji="0" lang="en-US" sz="2400" b="0" i="0" u="none" strike="noStrike" kern="1200" cap="none" spc="0" normalizeH="0" baseline="0" noProof="0" dirty="0">
              <a:ln>
                <a:noFill/>
              </a:ln>
              <a:solidFill>
                <a:prstClr val="black"/>
              </a:solidFill>
              <a:effectLst/>
              <a:uLnTx/>
              <a:uFillTx/>
              <a:latin typeface="Inter"/>
              <a:ea typeface="+mn-ea"/>
              <a:cs typeface="+mn-cs"/>
            </a:endParaRPr>
          </a:p>
        </p:txBody>
      </p:sp>
      <p:sp>
        <p:nvSpPr>
          <p:cNvPr id="10" name="Text 6"/>
          <p:cNvSpPr/>
          <p:nvPr/>
        </p:nvSpPr>
        <p:spPr>
          <a:xfrm>
            <a:off x="3431145" y="2371392"/>
            <a:ext cx="3200400"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A4756"/>
                </a:solidFill>
                <a:effectLst/>
                <a:uLnTx/>
                <a:uFillTx/>
                <a:latin typeface="Inter" pitchFamily="34" charset="0"/>
                <a:ea typeface="Inter" pitchFamily="34" charset="-122"/>
                <a:cs typeface="Inter" pitchFamily="34" charset="-120"/>
              </a:rPr>
              <a:t>Designed around your individual smile.</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p:txBody>
      </p:sp>
      <p:sp>
        <p:nvSpPr>
          <p:cNvPr id="11" name="Shape 7"/>
          <p:cNvSpPr/>
          <p:nvPr/>
        </p:nvSpPr>
        <p:spPr>
          <a:xfrm>
            <a:off x="1317920" y="2953512"/>
            <a:ext cx="5989320" cy="0"/>
          </a:xfrm>
          <a:prstGeom prst="line">
            <a:avLst/>
          </a:prstGeom>
          <a:noFill/>
          <a:ln w="13970">
            <a:solidFill>
              <a:srgbClr val="E9E8E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Inter"/>
              <a:ea typeface="+mn-ea"/>
              <a:cs typeface="+mn-cs"/>
            </a:endParaRPr>
          </a:p>
        </p:txBody>
      </p:sp>
      <p:sp>
        <p:nvSpPr>
          <p:cNvPr id="12" name="Text 8"/>
          <p:cNvSpPr/>
          <p:nvPr/>
        </p:nvSpPr>
        <p:spPr>
          <a:xfrm>
            <a:off x="713232" y="3300984"/>
            <a:ext cx="457200" cy="228600"/>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02</a:t>
            </a:r>
            <a:endParaRPr kumimoji="0" lang="en-US" b="0" i="0" u="none" strike="noStrike" kern="1200" cap="none" spc="0" normalizeH="0" baseline="0" noProof="0" dirty="0">
              <a:ln>
                <a:noFill/>
              </a:ln>
              <a:solidFill>
                <a:srgbClr val="CAD55D"/>
              </a:solidFill>
              <a:effectLst/>
              <a:uLnTx/>
              <a:uFillTx/>
              <a:latin typeface="Inter"/>
              <a:ea typeface="+mn-ea"/>
              <a:cs typeface="+mn-cs"/>
            </a:endParaRPr>
          </a:p>
        </p:txBody>
      </p:sp>
      <p:sp>
        <p:nvSpPr>
          <p:cNvPr id="13" name="Text 9"/>
          <p:cNvSpPr/>
          <p:nvPr/>
        </p:nvSpPr>
        <p:spPr>
          <a:xfrm>
            <a:off x="1280160" y="3273552"/>
            <a:ext cx="201168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3F6B"/>
                </a:solidFill>
                <a:effectLst/>
                <a:uLnTx/>
                <a:uFillTx/>
                <a:latin typeface="Inter" pitchFamily="34" charset="0"/>
                <a:ea typeface="Inter" pitchFamily="34" charset="-122"/>
                <a:cs typeface="Inter" pitchFamily="34" charset="-120"/>
              </a:rPr>
              <a:t>Precise</a:t>
            </a:r>
            <a:endParaRPr kumimoji="0" lang="en-US" sz="2400" b="0" i="0" u="none" strike="noStrike" kern="1200" cap="none" spc="0" normalizeH="0" baseline="0" noProof="0" dirty="0">
              <a:ln>
                <a:noFill/>
              </a:ln>
              <a:solidFill>
                <a:prstClr val="black"/>
              </a:solidFill>
              <a:effectLst/>
              <a:uLnTx/>
              <a:uFillTx/>
              <a:latin typeface="Inter"/>
              <a:ea typeface="+mn-ea"/>
              <a:cs typeface="+mn-cs"/>
            </a:endParaRPr>
          </a:p>
        </p:txBody>
      </p:sp>
      <p:sp>
        <p:nvSpPr>
          <p:cNvPr id="14" name="Text 10"/>
          <p:cNvSpPr/>
          <p:nvPr/>
        </p:nvSpPr>
        <p:spPr>
          <a:xfrm>
            <a:off x="3431144" y="3227833"/>
            <a:ext cx="4046288"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A4756"/>
                </a:solidFill>
                <a:effectLst/>
                <a:uLnTx/>
                <a:uFillTx/>
                <a:latin typeface="Inter" pitchFamily="34" charset="0"/>
                <a:ea typeface="Inter" pitchFamily="34" charset="-122"/>
                <a:cs typeface="Inter" pitchFamily="34" charset="-120"/>
              </a:rPr>
              <a:t>Your braces follow a plan created from the start.</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p:txBody>
      </p:sp>
      <p:sp>
        <p:nvSpPr>
          <p:cNvPr id="15" name="Shape 11"/>
          <p:cNvSpPr/>
          <p:nvPr/>
        </p:nvSpPr>
        <p:spPr>
          <a:xfrm>
            <a:off x="1317918" y="3803904"/>
            <a:ext cx="5989320" cy="0"/>
          </a:xfrm>
          <a:prstGeom prst="line">
            <a:avLst/>
          </a:prstGeom>
          <a:noFill/>
          <a:ln w="13970">
            <a:solidFill>
              <a:srgbClr val="E9E8E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Inter"/>
              <a:ea typeface="+mn-ea"/>
              <a:cs typeface="+mn-cs"/>
            </a:endParaRPr>
          </a:p>
        </p:txBody>
      </p:sp>
      <p:sp>
        <p:nvSpPr>
          <p:cNvPr id="16" name="Text 12"/>
          <p:cNvSpPr/>
          <p:nvPr/>
        </p:nvSpPr>
        <p:spPr>
          <a:xfrm>
            <a:off x="713232" y="4151376"/>
            <a:ext cx="457200" cy="228600"/>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03</a:t>
            </a:r>
            <a:endParaRPr kumimoji="0" lang="en-US" b="0" i="0" u="none" strike="noStrike" kern="1200" cap="none" spc="0" normalizeH="0" baseline="0" noProof="0" dirty="0">
              <a:ln>
                <a:noFill/>
              </a:ln>
              <a:solidFill>
                <a:srgbClr val="CAD55D"/>
              </a:solidFill>
              <a:effectLst/>
              <a:uLnTx/>
              <a:uFillTx/>
              <a:latin typeface="Inter"/>
              <a:ea typeface="+mn-ea"/>
              <a:cs typeface="+mn-cs"/>
            </a:endParaRPr>
          </a:p>
        </p:txBody>
      </p:sp>
      <p:sp>
        <p:nvSpPr>
          <p:cNvPr id="17" name="Text 13"/>
          <p:cNvSpPr/>
          <p:nvPr/>
        </p:nvSpPr>
        <p:spPr>
          <a:xfrm>
            <a:off x="1280160" y="4123944"/>
            <a:ext cx="201168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3F6B"/>
                </a:solidFill>
                <a:effectLst/>
                <a:uLnTx/>
                <a:uFillTx/>
                <a:latin typeface="Inter" pitchFamily="34" charset="0"/>
                <a:ea typeface="Inter" pitchFamily="34" charset="-122"/>
                <a:cs typeface="Inter" pitchFamily="34" charset="-120"/>
              </a:rPr>
              <a:t>Efficient</a:t>
            </a:r>
            <a:endParaRPr kumimoji="0" lang="en-US" sz="2400" b="0" i="0" u="none" strike="noStrike" kern="1200" cap="none" spc="0" normalizeH="0" baseline="0" noProof="0" dirty="0">
              <a:ln>
                <a:noFill/>
              </a:ln>
              <a:solidFill>
                <a:prstClr val="black"/>
              </a:solidFill>
              <a:effectLst/>
              <a:uLnTx/>
              <a:uFillTx/>
              <a:latin typeface="Inter"/>
              <a:ea typeface="+mn-ea"/>
              <a:cs typeface="+mn-cs"/>
            </a:endParaRPr>
          </a:p>
        </p:txBody>
      </p:sp>
      <p:sp>
        <p:nvSpPr>
          <p:cNvPr id="18" name="Text 14"/>
          <p:cNvSpPr/>
          <p:nvPr/>
        </p:nvSpPr>
        <p:spPr>
          <a:xfrm>
            <a:off x="3431145" y="4104180"/>
            <a:ext cx="3502914"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A4756"/>
                </a:solidFill>
                <a:effectLst/>
                <a:uLnTx/>
                <a:uFillTx/>
                <a:latin typeface="Inter" pitchFamily="34" charset="0"/>
                <a:ea typeface="Inter" pitchFamily="34" charset="-122"/>
                <a:cs typeface="Inter" pitchFamily="34" charset="-120"/>
              </a:rPr>
              <a:t>A streamlined approach to treatment.</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p:txBody>
      </p:sp>
      <p:sp>
        <p:nvSpPr>
          <p:cNvPr id="19" name="Shape 15"/>
          <p:cNvSpPr/>
          <p:nvPr/>
        </p:nvSpPr>
        <p:spPr>
          <a:xfrm>
            <a:off x="1317914" y="4654296"/>
            <a:ext cx="5989320" cy="0"/>
          </a:xfrm>
          <a:prstGeom prst="line">
            <a:avLst/>
          </a:prstGeom>
          <a:noFill/>
          <a:ln w="13970">
            <a:solidFill>
              <a:srgbClr val="E9E8E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Inter"/>
              <a:ea typeface="+mn-ea"/>
              <a:cs typeface="+mn-cs"/>
            </a:endParaRPr>
          </a:p>
        </p:txBody>
      </p:sp>
      <p:sp>
        <p:nvSpPr>
          <p:cNvPr id="20" name="Text 16"/>
          <p:cNvSpPr/>
          <p:nvPr/>
        </p:nvSpPr>
        <p:spPr>
          <a:xfrm>
            <a:off x="713232" y="5001768"/>
            <a:ext cx="457200" cy="228600"/>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04</a:t>
            </a:r>
            <a:endParaRPr kumimoji="0" lang="en-US" b="0" i="0" u="none" strike="noStrike" kern="1200" cap="none" spc="0" normalizeH="0" baseline="0" noProof="0" dirty="0">
              <a:ln>
                <a:noFill/>
              </a:ln>
              <a:solidFill>
                <a:srgbClr val="CAD55D"/>
              </a:solidFill>
              <a:effectLst/>
              <a:uLnTx/>
              <a:uFillTx/>
              <a:latin typeface="Inter"/>
              <a:ea typeface="+mn-ea"/>
              <a:cs typeface="+mn-cs"/>
            </a:endParaRPr>
          </a:p>
        </p:txBody>
      </p:sp>
      <p:sp>
        <p:nvSpPr>
          <p:cNvPr id="21" name="Text 17"/>
          <p:cNvSpPr/>
          <p:nvPr/>
        </p:nvSpPr>
        <p:spPr>
          <a:xfrm>
            <a:off x="1280160" y="4974336"/>
            <a:ext cx="201168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3F6B"/>
                </a:solidFill>
                <a:effectLst/>
                <a:uLnTx/>
                <a:uFillTx/>
                <a:latin typeface="Inter" pitchFamily="34" charset="0"/>
                <a:ea typeface="Inter" pitchFamily="34" charset="-122"/>
                <a:cs typeface="Inter" pitchFamily="34" charset="-120"/>
              </a:rPr>
              <a:t>Fewer surprises</a:t>
            </a:r>
            <a:endParaRPr kumimoji="0" lang="en-US" sz="2400" b="0" i="0" u="none" strike="noStrike" kern="1200" cap="none" spc="0" normalizeH="0" baseline="0" noProof="0" dirty="0">
              <a:ln>
                <a:noFill/>
              </a:ln>
              <a:solidFill>
                <a:prstClr val="black"/>
              </a:solidFill>
              <a:effectLst/>
              <a:uLnTx/>
              <a:uFillTx/>
              <a:latin typeface="Inter"/>
              <a:ea typeface="+mn-ea"/>
              <a:cs typeface="+mn-cs"/>
            </a:endParaRPr>
          </a:p>
        </p:txBody>
      </p:sp>
      <p:sp>
        <p:nvSpPr>
          <p:cNvPr id="22" name="Text 18"/>
          <p:cNvSpPr/>
          <p:nvPr/>
        </p:nvSpPr>
        <p:spPr>
          <a:xfrm>
            <a:off x="3431144" y="4951523"/>
            <a:ext cx="3721989" cy="3840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A4756"/>
                </a:solidFill>
                <a:effectLst/>
                <a:uLnTx/>
                <a:uFillTx/>
                <a:latin typeface="Inter" pitchFamily="34" charset="0"/>
                <a:ea typeface="Inter" pitchFamily="34" charset="-122"/>
                <a:cs typeface="Inter" pitchFamily="34" charset="-120"/>
              </a:rPr>
              <a:t>Planning helps guide progress along the way.</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p:txBody>
      </p:sp>
      <p:sp>
        <p:nvSpPr>
          <p:cNvPr id="23" name="Shape 19"/>
          <p:cNvSpPr/>
          <p:nvPr/>
        </p:nvSpPr>
        <p:spPr>
          <a:xfrm>
            <a:off x="1280160" y="5929885"/>
            <a:ext cx="3657600" cy="329184"/>
          </a:xfrm>
          <a:prstGeom prst="roundRect">
            <a:avLst>
              <a:gd name="adj" fmla="val 16667"/>
            </a:avLst>
          </a:prstGeom>
          <a:solidFill>
            <a:srgbClr val="4B3F6B"/>
          </a:solidFill>
          <a:ln w="12700">
            <a:solidFill>
              <a:srgbClr val="4B3F6B">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24" name="Text 20"/>
          <p:cNvSpPr/>
          <p:nvPr/>
        </p:nvSpPr>
        <p:spPr>
          <a:xfrm>
            <a:off x="1353312" y="6007608"/>
            <a:ext cx="3511296" cy="196597"/>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ontserrat" panose="00000500000000000000" pitchFamily="2" charset="0"/>
                <a:ea typeface="Inter" pitchFamily="34" charset="-122"/>
                <a:cs typeface="Inter" pitchFamily="34" charset="-120"/>
              </a:rPr>
              <a:t>Ask if Celebrace is right for your smile</a:t>
            </a:r>
            <a:endParaRPr kumimoji="0" lang="en-US" sz="12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29" name="Shape 4">
            <a:extLst>
              <a:ext uri="{FF2B5EF4-FFF2-40B4-BE49-F238E27FC236}">
                <a16:creationId xmlns:a16="http://schemas.microsoft.com/office/drawing/2014/main" id="{83EA234F-6F0B-941A-AFE8-30D576786DAD}"/>
              </a:ext>
            </a:extLst>
          </p:cNvPr>
          <p:cNvSpPr/>
          <p:nvPr/>
        </p:nvSpPr>
        <p:spPr>
          <a:xfrm>
            <a:off x="676656" y="1209191"/>
            <a:ext cx="7343394" cy="25248"/>
          </a:xfrm>
          <a:prstGeom prst="line">
            <a:avLst/>
          </a:prstGeom>
          <a:noFill/>
          <a:ln w="5715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Montserrat" panose="0000050000000000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B3F6B"/>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69C2DD0-3D6D-4276-9A8D-17682D88C781}"/>
              </a:ext>
            </a:extLst>
          </p:cNvPr>
          <p:cNvPicPr>
            <a:picLocks noChangeAspect="1"/>
          </p:cNvPicPr>
          <p:nvPr/>
        </p:nvPicPr>
        <p:blipFill>
          <a:blip r:embed="rId3"/>
          <a:stretch>
            <a:fillRect/>
          </a:stretch>
        </p:blipFill>
        <p:spPr>
          <a:xfrm>
            <a:off x="615337" y="286962"/>
            <a:ext cx="2822807" cy="705702"/>
          </a:xfrm>
          <a:prstGeom prst="rect">
            <a:avLst/>
          </a:prstGeom>
        </p:spPr>
      </p:pic>
      <p:sp>
        <p:nvSpPr>
          <p:cNvPr id="3" name="Shape 1"/>
          <p:cNvSpPr/>
          <p:nvPr/>
        </p:nvSpPr>
        <p:spPr>
          <a:xfrm>
            <a:off x="1111094" y="949092"/>
            <a:ext cx="2202261" cy="8339"/>
          </a:xfrm>
          <a:prstGeom prst="line">
            <a:avLst/>
          </a:prstGeom>
          <a:noFill/>
          <a:ln w="15240">
            <a:solidFill>
              <a:srgbClr val="C4D83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Inter"/>
              <a:ea typeface="+mn-ea"/>
              <a:cs typeface="+mn-cs"/>
            </a:endParaRPr>
          </a:p>
        </p:txBody>
      </p:sp>
      <p:sp>
        <p:nvSpPr>
          <p:cNvPr id="4" name="Text 2"/>
          <p:cNvSpPr/>
          <p:nvPr/>
        </p:nvSpPr>
        <p:spPr>
          <a:xfrm>
            <a:off x="621792" y="1626870"/>
            <a:ext cx="5120640" cy="475488"/>
          </a:xfrm>
          <a:prstGeom prst="rect">
            <a:avLst/>
          </a:prstGeom>
          <a:noFill/>
          <a:ln/>
        </p:spPr>
        <p:txBody>
          <a:bodyPr wrap="square" lIns="0" tIns="0" rIns="0" bIns="0" rtlCol="0" anchor="ct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FFFFFF"/>
                </a:solidFill>
                <a:effectLst/>
                <a:uLnTx/>
                <a:uFillTx/>
                <a:latin typeface="Montserrat" panose="00000500000000000000" pitchFamily="2" charset="0"/>
                <a:ea typeface="Inter" pitchFamily="34" charset="-122"/>
                <a:cs typeface="Inter" pitchFamily="34" charset="-120"/>
              </a:rPr>
              <a:t>FIND A SMILE LIKE YOURS</a:t>
            </a:r>
            <a:endParaRPr kumimoji="0" lang="en-US" sz="34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5" name="Text 3"/>
          <p:cNvSpPr/>
          <p:nvPr/>
        </p:nvSpPr>
        <p:spPr>
          <a:xfrm>
            <a:off x="621792" y="2097786"/>
            <a:ext cx="5120640" cy="438912"/>
          </a:xfrm>
          <a:prstGeom prst="rect">
            <a:avLst/>
          </a:prstGeom>
          <a:noFill/>
          <a:ln/>
        </p:spPr>
        <p:txBody>
          <a:bodyPr wrap="square" lIns="0" tIns="0" rIns="0" bIns="0" rtlCol="0" anchor="ctr">
            <a:normAutofit/>
          </a:bodyPr>
          <a:lstStyle/>
          <a:p>
            <a:pPr lvl="0"/>
            <a:r>
              <a:rPr lang="en-US" sz="1600" i="1" dirty="0">
                <a:solidFill>
                  <a:schemeClr val="bg1"/>
                </a:solidFill>
              </a:rPr>
              <a:t>What would you most like to change about your smile?</a:t>
            </a:r>
            <a:endParaRPr kumimoji="0" lang="en-US" sz="1600" b="0" i="1" u="none" strike="noStrike" kern="1200" cap="none" spc="0" normalizeH="0" baseline="0" noProof="0" dirty="0">
              <a:ln>
                <a:noFill/>
              </a:ln>
              <a:solidFill>
                <a:schemeClr val="bg1"/>
              </a:solidFill>
              <a:effectLst/>
              <a:uLnTx/>
              <a:uFillTx/>
              <a:latin typeface="Inter"/>
              <a:ea typeface="+mn-ea"/>
              <a:cs typeface="+mn-cs"/>
            </a:endParaRPr>
          </a:p>
        </p:txBody>
      </p:sp>
      <p:sp>
        <p:nvSpPr>
          <p:cNvPr id="7" name="Shape 4"/>
          <p:cNvSpPr/>
          <p:nvPr/>
        </p:nvSpPr>
        <p:spPr>
          <a:xfrm>
            <a:off x="6470778" y="5100337"/>
            <a:ext cx="4800600" cy="475488"/>
          </a:xfrm>
          <a:prstGeom prst="rect">
            <a:avLst/>
          </a:prstGeom>
          <a:solidFill>
            <a:srgbClr val="382E55"/>
          </a:solidFill>
          <a:ln w="12700">
            <a:solidFill>
              <a:srgbClr val="382E55">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Inter"/>
              <a:ea typeface="+mn-ea"/>
              <a:cs typeface="+mn-cs"/>
            </a:endParaRPr>
          </a:p>
        </p:txBody>
      </p:sp>
      <p:sp>
        <p:nvSpPr>
          <p:cNvPr id="8" name="Text 5"/>
          <p:cNvSpPr/>
          <p:nvPr/>
        </p:nvSpPr>
        <p:spPr>
          <a:xfrm>
            <a:off x="6653658" y="5261881"/>
            <a:ext cx="4434840" cy="228600"/>
          </a:xfrm>
          <a:prstGeom prst="rect">
            <a:avLst/>
          </a:prstGeom>
          <a:noFill/>
          <a:ln/>
        </p:spPr>
        <p:txBody>
          <a:bodyPr wrap="square" lIns="0" tIns="0" rIns="0" bIns="0" rtlCol="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Inter" pitchFamily="34" charset="0"/>
                <a:ea typeface="Inter" pitchFamily="34" charset="-122"/>
                <a:cs typeface="Inter" pitchFamily="34" charset="-120"/>
              </a:rPr>
              <a:t>Ask what is possible for your smile.</a:t>
            </a:r>
            <a:endParaRPr kumimoji="0" lang="en-US" b="0" i="0" u="none" strike="noStrike" kern="1200" cap="none" spc="0" normalizeH="0" baseline="0" noProof="0" dirty="0">
              <a:ln>
                <a:noFill/>
              </a:ln>
              <a:solidFill>
                <a:prstClr val="black"/>
              </a:solidFill>
              <a:effectLst/>
              <a:uLnTx/>
              <a:uFillTx/>
              <a:latin typeface="Inter"/>
              <a:ea typeface="+mn-ea"/>
              <a:cs typeface="+mn-cs"/>
            </a:endParaRPr>
          </a:p>
        </p:txBody>
      </p:sp>
      <p:sp>
        <p:nvSpPr>
          <p:cNvPr id="9" name="Text 6"/>
          <p:cNvSpPr/>
          <p:nvPr/>
        </p:nvSpPr>
        <p:spPr>
          <a:xfrm>
            <a:off x="658368" y="3264408"/>
            <a:ext cx="2011680" cy="1828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AD55D"/>
                </a:solidFill>
                <a:effectLst/>
                <a:uLnTx/>
                <a:uFillTx/>
                <a:latin typeface="Inter" pitchFamily="34" charset="0"/>
                <a:ea typeface="Inter" pitchFamily="34" charset="-122"/>
                <a:cs typeface="Inter" pitchFamily="34" charset="-120"/>
              </a:rPr>
              <a:t>Click on your concern:</a:t>
            </a:r>
            <a:endParaRPr kumimoji="0" lang="en-US" sz="1600" b="0" i="0" u="none" strike="noStrike" kern="1200" cap="none" spc="0" normalizeH="0" baseline="0" noProof="0" dirty="0">
              <a:ln>
                <a:noFill/>
              </a:ln>
              <a:solidFill>
                <a:srgbClr val="CAD55D"/>
              </a:solidFill>
              <a:effectLst/>
              <a:uLnTx/>
              <a:uFillTx/>
              <a:latin typeface="Inter"/>
              <a:ea typeface="+mn-ea"/>
              <a:cs typeface="+mn-cs"/>
            </a:endParaRPr>
          </a:p>
        </p:txBody>
      </p:sp>
      <p:sp>
        <p:nvSpPr>
          <p:cNvPr id="10" name="Shape 7"/>
          <p:cNvSpPr/>
          <p:nvPr/>
        </p:nvSpPr>
        <p:spPr>
          <a:xfrm>
            <a:off x="713232" y="386791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11" name="Text 8"/>
          <p:cNvSpPr/>
          <p:nvPr/>
        </p:nvSpPr>
        <p:spPr>
          <a:xfrm>
            <a:off x="1188720" y="3703320"/>
            <a:ext cx="192024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4" action="ppaction://hlinksldjump">
                  <a:extLst>
                    <a:ext uri="{A12FA001-AC4F-418D-AE19-62706E023703}">
                      <ahyp:hlinkClr xmlns:ahyp="http://schemas.microsoft.com/office/drawing/2018/hyperlinkcolor" val="tx"/>
                    </a:ext>
                  </a:extLst>
                </a:hlinkClick>
              </a:rPr>
              <a:t>Crowding</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sp>
        <p:nvSpPr>
          <p:cNvPr id="12" name="Shape 9"/>
          <p:cNvSpPr/>
          <p:nvPr/>
        </p:nvSpPr>
        <p:spPr>
          <a:xfrm>
            <a:off x="713232" y="437083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13" name="Text 10"/>
          <p:cNvSpPr/>
          <p:nvPr/>
        </p:nvSpPr>
        <p:spPr>
          <a:xfrm>
            <a:off x="1188720" y="4206240"/>
            <a:ext cx="192024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5" action="ppaction://hlinksldjump">
                  <a:extLst>
                    <a:ext uri="{A12FA001-AC4F-418D-AE19-62706E023703}">
                      <ahyp:hlinkClr xmlns:ahyp="http://schemas.microsoft.com/office/drawing/2018/hyperlinkcolor" val="tx"/>
                    </a:ext>
                  </a:extLst>
                </a:hlinkClick>
              </a:rPr>
              <a:t>Spaces</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sp>
        <p:nvSpPr>
          <p:cNvPr id="14" name="Shape 11"/>
          <p:cNvSpPr/>
          <p:nvPr/>
        </p:nvSpPr>
        <p:spPr>
          <a:xfrm>
            <a:off x="713232" y="487375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15" name="Text 12"/>
          <p:cNvSpPr/>
          <p:nvPr/>
        </p:nvSpPr>
        <p:spPr>
          <a:xfrm>
            <a:off x="1188720" y="4709160"/>
            <a:ext cx="1920240" cy="256032"/>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6" action="ppaction://hlinksldjump">
                  <a:extLst>
                    <a:ext uri="{A12FA001-AC4F-418D-AE19-62706E023703}">
                      <ahyp:hlinkClr xmlns:ahyp="http://schemas.microsoft.com/office/drawing/2018/hyperlinkcolor" val="tx"/>
                    </a:ext>
                  </a:extLst>
                </a:hlinkClick>
              </a:rPr>
              <a:t>Overjet</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sp>
        <p:nvSpPr>
          <p:cNvPr id="16" name="Shape 13"/>
          <p:cNvSpPr/>
          <p:nvPr/>
        </p:nvSpPr>
        <p:spPr>
          <a:xfrm>
            <a:off x="3273552" y="386791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17" name="Text 14"/>
          <p:cNvSpPr/>
          <p:nvPr/>
        </p:nvSpPr>
        <p:spPr>
          <a:xfrm>
            <a:off x="3749040" y="3703320"/>
            <a:ext cx="1920240" cy="256032"/>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7" action="ppaction://hlinksldjump">
                  <a:extLst>
                    <a:ext uri="{A12FA001-AC4F-418D-AE19-62706E023703}">
                      <ahyp:hlinkClr xmlns:ahyp="http://schemas.microsoft.com/office/drawing/2018/hyperlinkcolor" val="tx"/>
                    </a:ext>
                  </a:extLst>
                </a:hlinkClick>
              </a:rPr>
              <a:t>Deep bite</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sp>
        <p:nvSpPr>
          <p:cNvPr id="18" name="Shape 15"/>
          <p:cNvSpPr/>
          <p:nvPr/>
        </p:nvSpPr>
        <p:spPr>
          <a:xfrm>
            <a:off x="3273552" y="437083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19" name="Text 16"/>
          <p:cNvSpPr/>
          <p:nvPr/>
        </p:nvSpPr>
        <p:spPr>
          <a:xfrm>
            <a:off x="3749040" y="4206240"/>
            <a:ext cx="1920240" cy="256032"/>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8" action="ppaction://hlinksldjump">
                  <a:extLst>
                    <a:ext uri="{A12FA001-AC4F-418D-AE19-62706E023703}">
                      <ahyp:hlinkClr xmlns:ahyp="http://schemas.microsoft.com/office/drawing/2018/hyperlinkcolor" val="tx"/>
                    </a:ext>
                  </a:extLst>
                </a:hlinkClick>
              </a:rPr>
              <a:t>Open bite</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sp>
        <p:nvSpPr>
          <p:cNvPr id="20" name="Shape 17"/>
          <p:cNvSpPr/>
          <p:nvPr/>
        </p:nvSpPr>
        <p:spPr>
          <a:xfrm>
            <a:off x="3273552" y="4873752"/>
            <a:ext cx="329184" cy="0"/>
          </a:xfrm>
          <a:prstGeom prst="line">
            <a:avLst/>
          </a:prstGeom>
          <a:noFill/>
          <a:ln w="20320">
            <a:solidFill>
              <a:srgbClr val="CAD55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small" spc="0" normalizeH="0" noProof="0">
              <a:ln>
                <a:noFill/>
              </a:ln>
              <a:solidFill>
                <a:schemeClr val="bg1"/>
              </a:solidFill>
              <a:effectLst/>
              <a:uLnTx/>
              <a:uFillTx/>
              <a:latin typeface="Inter"/>
              <a:ea typeface="+mn-ea"/>
              <a:cs typeface="+mn-cs"/>
            </a:endParaRPr>
          </a:p>
        </p:txBody>
      </p:sp>
      <p:sp>
        <p:nvSpPr>
          <p:cNvPr id="21" name="Text 18"/>
          <p:cNvSpPr/>
          <p:nvPr/>
        </p:nvSpPr>
        <p:spPr>
          <a:xfrm>
            <a:off x="3749040" y="4709160"/>
            <a:ext cx="1920240" cy="256032"/>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small" spc="0" normalizeH="0" noProof="0" dirty="0">
                <a:ln>
                  <a:noFill/>
                </a:ln>
                <a:solidFill>
                  <a:schemeClr val="bg1"/>
                </a:solidFill>
                <a:effectLst/>
                <a:uLnTx/>
                <a:uFillTx/>
                <a:latin typeface="Inter" pitchFamily="34" charset="0"/>
                <a:ea typeface="Inter" pitchFamily="34" charset="-122"/>
                <a:cs typeface="Inter" pitchFamily="34" charset="-120"/>
                <a:hlinkClick r:id="rId9" action="ppaction://hlinksldjump">
                  <a:extLst>
                    <a:ext uri="{A12FA001-AC4F-418D-AE19-62706E023703}">
                      <ahyp:hlinkClr xmlns:ahyp="http://schemas.microsoft.com/office/drawing/2018/hyperlinkcolor" val="tx"/>
                    </a:ext>
                  </a:extLst>
                </a:hlinkClick>
              </a:rPr>
              <a:t>Crossbite</a:t>
            </a:r>
            <a:endParaRPr kumimoji="0" lang="en-US" b="0" i="0" u="none" strike="noStrike" kern="1200" cap="small" spc="0" normalizeH="0" noProof="0" dirty="0">
              <a:ln>
                <a:noFill/>
              </a:ln>
              <a:solidFill>
                <a:schemeClr val="bg1"/>
              </a:solidFill>
              <a:effectLst/>
              <a:uLnTx/>
              <a:uFillTx/>
              <a:latin typeface="Inter"/>
              <a:ea typeface="+mn-ea"/>
              <a:cs typeface="+mn-cs"/>
            </a:endParaRPr>
          </a:p>
        </p:txBody>
      </p:sp>
      <p:pic>
        <p:nvPicPr>
          <p:cNvPr id="27" name="Picture 26">
            <a:extLst>
              <a:ext uri="{FF2B5EF4-FFF2-40B4-BE49-F238E27FC236}">
                <a16:creationId xmlns:a16="http://schemas.microsoft.com/office/drawing/2014/main" id="{45E151F3-3279-7B49-41A9-E30E3BB655D1}"/>
              </a:ext>
            </a:extLst>
          </p:cNvPr>
          <p:cNvPicPr>
            <a:picLocks noChangeAspect="1"/>
          </p:cNvPicPr>
          <p:nvPr/>
        </p:nvPicPr>
        <p:blipFill>
          <a:blip r:embed="rId10"/>
          <a:stretch>
            <a:fillRect/>
          </a:stretch>
        </p:blipFill>
        <p:spPr>
          <a:xfrm>
            <a:off x="6271169" y="3267700"/>
            <a:ext cx="2494590" cy="1628242"/>
          </a:xfrm>
          <a:prstGeom prst="rect">
            <a:avLst/>
          </a:prstGeom>
          <a:solidFill>
            <a:srgbClr val="4A3F6A"/>
          </a:solidFill>
          <a:ln w="38100">
            <a:solidFill>
              <a:schemeClr val="bg1">
                <a:lumMod val="65000"/>
              </a:schemeClr>
            </a:solidFill>
          </a:ln>
        </p:spPr>
      </p:pic>
      <p:pic>
        <p:nvPicPr>
          <p:cNvPr id="29" name="Picture 28">
            <a:extLst>
              <a:ext uri="{FF2B5EF4-FFF2-40B4-BE49-F238E27FC236}">
                <a16:creationId xmlns:a16="http://schemas.microsoft.com/office/drawing/2014/main" id="{C3EABA7C-F8DE-0A69-3335-10A448F0B021}"/>
              </a:ext>
            </a:extLst>
          </p:cNvPr>
          <p:cNvPicPr>
            <a:picLocks noChangeAspect="1"/>
          </p:cNvPicPr>
          <p:nvPr/>
        </p:nvPicPr>
        <p:blipFill>
          <a:blip r:embed="rId11"/>
          <a:stretch>
            <a:fillRect/>
          </a:stretch>
        </p:blipFill>
        <p:spPr>
          <a:xfrm>
            <a:off x="8969503" y="3264409"/>
            <a:ext cx="2433066" cy="1621648"/>
          </a:xfrm>
          <a:prstGeom prst="rect">
            <a:avLst/>
          </a:prstGeom>
          <a:solidFill>
            <a:srgbClr val="4A3F6A"/>
          </a:solidFill>
          <a:ln w="38100">
            <a:solidFill>
              <a:srgbClr val="CAD55D"/>
            </a:solidFill>
          </a:ln>
        </p:spPr>
      </p:pic>
      <p:sp>
        <p:nvSpPr>
          <p:cNvPr id="33" name="TextBox 32">
            <a:extLst>
              <a:ext uri="{FF2B5EF4-FFF2-40B4-BE49-F238E27FC236}">
                <a16:creationId xmlns:a16="http://schemas.microsoft.com/office/drawing/2014/main" id="{54B56D7C-7A83-2B9F-635B-84CC58B11C39}"/>
              </a:ext>
            </a:extLst>
          </p:cNvPr>
          <p:cNvSpPr txBox="1"/>
          <p:nvPr/>
        </p:nvSpPr>
        <p:spPr>
          <a:xfrm>
            <a:off x="8871078" y="2812385"/>
            <a:ext cx="990015" cy="461665"/>
          </a:xfrm>
          <a:prstGeom prst="rect">
            <a:avLst/>
          </a:prstGeom>
          <a:noFill/>
          <a:ln>
            <a:noFill/>
          </a:ln>
        </p:spPr>
        <p:txBody>
          <a:bodyPr wrap="none" rtlCol="0">
            <a:spAutoFit/>
          </a:bodyPr>
          <a:lstStyle/>
          <a:p>
            <a:r>
              <a:rPr lang="en-US" sz="2400" b="1" dirty="0">
                <a:solidFill>
                  <a:srgbClr val="CAD55D"/>
                </a:solidFill>
              </a:rPr>
              <a:t>AFTER</a:t>
            </a:r>
          </a:p>
        </p:txBody>
      </p:sp>
      <p:sp>
        <p:nvSpPr>
          <p:cNvPr id="35" name="TextBox 34">
            <a:extLst>
              <a:ext uri="{FF2B5EF4-FFF2-40B4-BE49-F238E27FC236}">
                <a16:creationId xmlns:a16="http://schemas.microsoft.com/office/drawing/2014/main" id="{E6D5E8A9-2049-7AD8-1CE9-B7BE4AD40A7C}"/>
              </a:ext>
            </a:extLst>
          </p:cNvPr>
          <p:cNvSpPr txBox="1"/>
          <p:nvPr/>
        </p:nvSpPr>
        <p:spPr>
          <a:xfrm>
            <a:off x="6147868" y="2812384"/>
            <a:ext cx="1181734" cy="461665"/>
          </a:xfrm>
          <a:prstGeom prst="rect">
            <a:avLst/>
          </a:prstGeom>
          <a:noFill/>
          <a:ln>
            <a:noFill/>
          </a:ln>
        </p:spPr>
        <p:txBody>
          <a:bodyPr wrap="none" rtlCol="0">
            <a:spAutoFit/>
          </a:bodyPr>
          <a:lstStyle/>
          <a:p>
            <a:r>
              <a:rPr lang="en-US" sz="2400" b="1" dirty="0">
                <a:solidFill>
                  <a:schemeClr val="bg1">
                    <a:lumMod val="65000"/>
                  </a:schemeClr>
                </a:solidFill>
              </a:rPr>
              <a:t>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 name="Text 5"/>
          <p:cNvSpPr/>
          <p:nvPr/>
        </p:nvSpPr>
        <p:spPr>
          <a:xfrm>
            <a:off x="548640" y="1252729"/>
            <a:ext cx="8138160" cy="74980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B3F6B"/>
                </a:solidFill>
                <a:effectLst/>
                <a:uLnTx/>
                <a:uFillTx/>
                <a:ea typeface="Aptos Display" pitchFamily="34" charset="-122"/>
                <a:cs typeface="Aptos Display" pitchFamily="34" charset="-120"/>
              </a:rPr>
              <a:t>Crowding</a:t>
            </a:r>
            <a:endParaRPr kumimoji="0" lang="en-US" sz="4800" b="0" i="0" u="none" strike="noStrike" kern="1200" cap="none" spc="0" normalizeH="0" baseline="0" noProof="0" dirty="0">
              <a:ln>
                <a:noFill/>
              </a:ln>
              <a:solidFill>
                <a:prstClr val="black"/>
              </a:solidFill>
              <a:effectLst/>
              <a:uLnTx/>
              <a:uFillTx/>
              <a:ea typeface="+mn-ea"/>
              <a:cs typeface="+mn-cs"/>
            </a:endParaRPr>
          </a:p>
        </p:txBody>
      </p:sp>
      <p:sp>
        <p:nvSpPr>
          <p:cNvPr id="9" name="Text 6"/>
          <p:cNvSpPr/>
          <p:nvPr/>
        </p:nvSpPr>
        <p:spPr>
          <a:xfrm>
            <a:off x="548640" y="2107692"/>
            <a:ext cx="964692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42038"/>
                </a:solidFill>
                <a:effectLst/>
                <a:uLnTx/>
                <a:uFillTx/>
                <a:latin typeface="Inter"/>
                <a:ea typeface="Inter 18pt" panose="02000503000000020004" pitchFamily="2" charset="0"/>
                <a:cs typeface="Aptos" pitchFamily="34" charset="-120"/>
              </a:rPr>
              <a:t>When teeth do not have enough room to line up comfortably.</a:t>
            </a:r>
            <a:endParaRPr kumimoji="0" lang="en-US" sz="2000" b="0" i="0" u="none" strike="noStrike" kern="1200" cap="none" spc="0" normalizeH="0" baseline="0" noProof="0" dirty="0">
              <a:ln>
                <a:noFill/>
              </a:ln>
              <a:solidFill>
                <a:prstClr val="black"/>
              </a:solidFill>
              <a:effectLst/>
              <a:uLnTx/>
              <a:uFillTx/>
              <a:latin typeface="Inter"/>
              <a:ea typeface="Inter 18pt" panose="02000503000000020004" pitchFamily="2" charset="0"/>
            </a:endParaRPr>
          </a:p>
        </p:txBody>
      </p:sp>
      <p:sp>
        <p:nvSpPr>
          <p:cNvPr id="10" name="Shape 7"/>
          <p:cNvSpPr/>
          <p:nvPr/>
        </p:nvSpPr>
        <p:spPr>
          <a:xfrm>
            <a:off x="504396" y="3730751"/>
            <a:ext cx="7759494" cy="6807"/>
          </a:xfrm>
          <a:prstGeom prst="line">
            <a:avLst/>
          </a:prstGeom>
          <a:noFill/>
          <a:ln w="9525">
            <a:solidFill>
              <a:srgbClr val="2F2852">
                <a:alpha val="8200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 name="Text 8"/>
          <p:cNvSpPr/>
          <p:nvPr/>
        </p:nvSpPr>
        <p:spPr>
          <a:xfrm>
            <a:off x="548640" y="3881627"/>
            <a:ext cx="7932420" cy="676656"/>
          </a:xfrm>
          <a:prstGeom prst="rect">
            <a:avLst/>
          </a:prstGeom>
          <a:noFill/>
          <a:ln/>
        </p:spPr>
        <p:txBody>
          <a:bodyPr wrap="square" lIns="254" tIns="254" rIns="254" bIns="254" rtlCol="0" anchor="ctr">
            <a:normAutofit lnSpcReduction="10000"/>
          </a:bodyPr>
          <a:lstStyle/>
          <a:p>
            <a:pPr lvl="0">
              <a:defRPr/>
            </a:pPr>
            <a:r>
              <a:rPr lang="en-US" sz="2400" b="1" dirty="0">
                <a:solidFill>
                  <a:srgbClr val="4A3F6A"/>
                </a:solidFill>
                <a:latin typeface="Inter 18pt" panose="02000503000000020004" pitchFamily="2" charset="0"/>
                <a:ea typeface="Inter 18pt" panose="02000503000000020004" pitchFamily="2" charset="0"/>
              </a:rPr>
              <a:t>We start by planning where each tooth should finish, then create your braces around that plan.</a:t>
            </a:r>
            <a:endParaRPr kumimoji="0" lang="en-US" sz="2000" b="1" i="0" u="none" strike="noStrike" kern="1200" cap="none" spc="0" normalizeH="0" baseline="0" noProof="0" dirty="0">
              <a:ln>
                <a:noFill/>
              </a:ln>
              <a:solidFill>
                <a:srgbClr val="4A3F6A"/>
              </a:solidFill>
              <a:effectLst/>
              <a:uLnTx/>
              <a:uFillTx/>
              <a:latin typeface="Inter 18pt" panose="02000503000000020004" pitchFamily="2" charset="0"/>
              <a:ea typeface="Inter 18pt" panose="02000503000000020004" pitchFamily="2" charset="0"/>
            </a:endParaRPr>
          </a:p>
        </p:txBody>
      </p:sp>
      <p:sp>
        <p:nvSpPr>
          <p:cNvPr id="14" name="TextBox 13">
            <a:extLst>
              <a:ext uri="{FF2B5EF4-FFF2-40B4-BE49-F238E27FC236}">
                <a16:creationId xmlns:a16="http://schemas.microsoft.com/office/drawing/2014/main" id="{195BB5BD-0B1A-02CD-11C8-305BF98C3F59}"/>
              </a:ext>
            </a:extLst>
          </p:cNvPr>
          <p:cNvSpPr txBox="1"/>
          <p:nvPr/>
        </p:nvSpPr>
        <p:spPr>
          <a:xfrm>
            <a:off x="9818370" y="6521195"/>
            <a:ext cx="237363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64EF6-7755-A179-0DF1-5356BB15C89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988122-82E0-3AC8-1A18-98BC1FDC4313}"/>
              </a:ext>
            </a:extLst>
          </p:cNvPr>
          <p:cNvSpPr txBox="1"/>
          <p:nvPr/>
        </p:nvSpPr>
        <p:spPr>
          <a:xfrm>
            <a:off x="657224" y="1514691"/>
            <a:ext cx="1516762" cy="461665"/>
          </a:xfrm>
          <a:prstGeom prst="rect">
            <a:avLst/>
          </a:prstGeom>
          <a:noFill/>
        </p:spPr>
        <p:txBody>
          <a:bodyPr wrap="none" rtlCol="0">
            <a:spAutoFit/>
          </a:bodyPr>
          <a:lstStyle/>
          <a:p>
            <a:r>
              <a:rPr lang="en-US" sz="2400" b="1" dirty="0">
                <a:solidFill>
                  <a:srgbClr val="4A3F6A"/>
                </a:solidFill>
              </a:rPr>
              <a:t>BEFORE</a:t>
            </a:r>
          </a:p>
        </p:txBody>
      </p:sp>
      <p:sp>
        <p:nvSpPr>
          <p:cNvPr id="7" name="TextBox 6">
            <a:extLst>
              <a:ext uri="{FF2B5EF4-FFF2-40B4-BE49-F238E27FC236}">
                <a16:creationId xmlns:a16="http://schemas.microsoft.com/office/drawing/2014/main" id="{09922962-AE4C-B80F-643C-0C8F725272D5}"/>
              </a:ext>
            </a:extLst>
          </p:cNvPr>
          <p:cNvSpPr txBox="1"/>
          <p:nvPr/>
        </p:nvSpPr>
        <p:spPr>
          <a:xfrm>
            <a:off x="6408582" y="1514691"/>
            <a:ext cx="1241045" cy="461665"/>
          </a:xfrm>
          <a:prstGeom prst="rect">
            <a:avLst/>
          </a:prstGeom>
          <a:noFill/>
          <a:ln>
            <a:noFill/>
          </a:ln>
        </p:spPr>
        <p:txBody>
          <a:bodyPr wrap="none" rtlCol="0">
            <a:spAutoFit/>
          </a:bodyPr>
          <a:lstStyle/>
          <a:p>
            <a:r>
              <a:rPr lang="en-US" sz="2400" b="1" dirty="0">
                <a:solidFill>
                  <a:srgbClr val="CAD55D"/>
                </a:solidFill>
              </a:rPr>
              <a:t>AFTER</a:t>
            </a:r>
          </a:p>
        </p:txBody>
      </p:sp>
      <p:sp>
        <p:nvSpPr>
          <p:cNvPr id="8" name="TextBox 7">
            <a:extLst>
              <a:ext uri="{FF2B5EF4-FFF2-40B4-BE49-F238E27FC236}">
                <a16:creationId xmlns:a16="http://schemas.microsoft.com/office/drawing/2014/main" id="{77746E8B-9F7A-CA68-87A5-5AB57ACC30E6}"/>
              </a:ext>
            </a:extLst>
          </p:cNvPr>
          <p:cNvSpPr txBox="1"/>
          <p:nvPr/>
        </p:nvSpPr>
        <p:spPr>
          <a:xfrm>
            <a:off x="5443633" y="3200004"/>
            <a:ext cx="696024" cy="430887"/>
          </a:xfrm>
          <a:prstGeom prst="rect">
            <a:avLst/>
          </a:prstGeom>
          <a:noFill/>
        </p:spPr>
        <p:txBody>
          <a:bodyPr wrap="none" rtlCol="0">
            <a:spAutoFit/>
          </a:bodyPr>
          <a:lstStyle/>
          <a:p>
            <a:pPr algn="ctr"/>
            <a:r>
              <a:rPr lang="en-US" sz="1100" b="1" dirty="0">
                <a:solidFill>
                  <a:srgbClr val="4A3F6A"/>
                </a:solidFill>
              </a:rPr>
              <a:t>24 </a:t>
            </a:r>
          </a:p>
          <a:p>
            <a:pPr algn="ctr"/>
            <a:r>
              <a:rPr lang="en-US" sz="1100" b="1" dirty="0">
                <a:solidFill>
                  <a:srgbClr val="4A3F6A"/>
                </a:solidFill>
              </a:rPr>
              <a:t>Weeks</a:t>
            </a:r>
          </a:p>
        </p:txBody>
      </p:sp>
      <p:cxnSp>
        <p:nvCxnSpPr>
          <p:cNvPr id="9" name="Straight Arrow Connector 8">
            <a:extLst>
              <a:ext uri="{FF2B5EF4-FFF2-40B4-BE49-F238E27FC236}">
                <a16:creationId xmlns:a16="http://schemas.microsoft.com/office/drawing/2014/main" id="{A109AE18-7E47-97B1-BB4C-D82DD7A7B2CF}"/>
              </a:ext>
            </a:extLst>
          </p:cNvPr>
          <p:cNvCxnSpPr>
            <a:cxnSpLocks/>
          </p:cNvCxnSpPr>
          <p:nvPr/>
        </p:nvCxnSpPr>
        <p:spPr>
          <a:xfrm flipV="1">
            <a:off x="5477539" y="3677046"/>
            <a:ext cx="931043" cy="754"/>
          </a:xfrm>
          <a:prstGeom prst="straightConnector1">
            <a:avLst/>
          </a:prstGeom>
          <a:ln w="104775">
            <a:solidFill>
              <a:srgbClr val="4A3F6A"/>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A310E09-958F-BE9E-001A-E5F847BA0EEB}"/>
              </a:ext>
            </a:extLst>
          </p:cNvPr>
          <p:cNvPicPr>
            <a:picLocks noChangeAspect="1"/>
          </p:cNvPicPr>
          <p:nvPr/>
        </p:nvPicPr>
        <p:blipFill>
          <a:blip r:embed="rId3"/>
          <a:srcRect l="4952" r="7488"/>
          <a:stretch>
            <a:fillRect/>
          </a:stretch>
        </p:blipFill>
        <p:spPr>
          <a:xfrm>
            <a:off x="771525" y="2023540"/>
            <a:ext cx="4667250" cy="3538067"/>
          </a:xfrm>
          <a:prstGeom prst="rect">
            <a:avLst/>
          </a:prstGeom>
          <a:ln w="38100">
            <a:solidFill>
              <a:srgbClr val="4A3F6A"/>
            </a:solidFill>
          </a:ln>
        </p:spPr>
      </p:pic>
      <p:sp>
        <p:nvSpPr>
          <p:cNvPr id="14" name="Title 2">
            <a:extLst>
              <a:ext uri="{FF2B5EF4-FFF2-40B4-BE49-F238E27FC236}">
                <a16:creationId xmlns:a16="http://schemas.microsoft.com/office/drawing/2014/main" id="{7B6B19A5-8830-E98E-D336-CE428DE530B2}"/>
              </a:ext>
            </a:extLst>
          </p:cNvPr>
          <p:cNvSpPr txBox="1">
            <a:spLocks/>
          </p:cNvSpPr>
          <p:nvPr/>
        </p:nvSpPr>
        <p:spPr>
          <a:xfrm>
            <a:off x="647699" y="436618"/>
            <a:ext cx="11042975" cy="5838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SzPts val="1400"/>
              <a:buFont typeface="Arial"/>
              <a:buNone/>
              <a:defRPr sz="3200" b="1" i="0" u="none" strike="noStrike" cap="none">
                <a:solidFill>
                  <a:schemeClr val="accent4"/>
                </a:solidFill>
                <a:latin typeface="+mj-lt"/>
                <a:ea typeface="Arial"/>
                <a:cs typeface="Arial"/>
                <a:sym typeface="Arial"/>
              </a:defRPr>
            </a:lvl1pPr>
            <a:lvl2pPr marR="0" lvl="1"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r>
              <a:rPr lang="en-US" kern="0" dirty="0">
                <a:solidFill>
                  <a:srgbClr val="CAD55D"/>
                </a:solidFill>
              </a:rPr>
              <a:t>Crowding </a:t>
            </a:r>
            <a:r>
              <a:rPr lang="en-US" b="0" kern="0" dirty="0">
                <a:solidFill>
                  <a:srgbClr val="CAD55D"/>
                </a:solidFill>
              </a:rPr>
              <a:t>|</a:t>
            </a:r>
            <a:r>
              <a:rPr lang="en-US" kern="0" dirty="0">
                <a:solidFill>
                  <a:srgbClr val="CAD55D"/>
                </a:solidFill>
              </a:rPr>
              <a:t> </a:t>
            </a:r>
            <a:r>
              <a:rPr lang="en-US" kern="0" dirty="0"/>
              <a:t>Patient Example 1</a:t>
            </a:r>
            <a:endParaRPr lang="en-US" sz="1800" kern="0" dirty="0">
              <a:solidFill>
                <a:schemeClr val="bg1"/>
              </a:solidFill>
            </a:endParaRPr>
          </a:p>
        </p:txBody>
      </p:sp>
      <p:sp>
        <p:nvSpPr>
          <p:cNvPr id="6" name="TextBox 5">
            <a:extLst>
              <a:ext uri="{FF2B5EF4-FFF2-40B4-BE49-F238E27FC236}">
                <a16:creationId xmlns:a16="http://schemas.microsoft.com/office/drawing/2014/main" id="{43BD8E86-DA66-C8D0-51DC-2926FE08B235}"/>
              </a:ext>
            </a:extLst>
          </p:cNvPr>
          <p:cNvSpPr txBox="1"/>
          <p:nvPr/>
        </p:nvSpPr>
        <p:spPr>
          <a:xfrm>
            <a:off x="2520691" y="6003961"/>
            <a:ext cx="6844738" cy="400110"/>
          </a:xfrm>
          <a:prstGeom prst="rect">
            <a:avLst/>
          </a:prstGeom>
          <a:noFill/>
        </p:spPr>
        <p:txBody>
          <a:bodyPr wrap="square">
            <a:spAutoFit/>
          </a:bodyPr>
          <a:lstStyle/>
          <a:p>
            <a:pPr algn="ctr"/>
            <a:r>
              <a:rPr lang="en-US" sz="2000" b="1" i="1" dirty="0">
                <a:solidFill>
                  <a:srgbClr val="4A3F6A"/>
                </a:solidFill>
              </a:rPr>
              <a:t>Creating room for a more aligned smile.</a:t>
            </a:r>
          </a:p>
        </p:txBody>
      </p:sp>
      <p:pic>
        <p:nvPicPr>
          <p:cNvPr id="10" name="Picture 9">
            <a:extLst>
              <a:ext uri="{FF2B5EF4-FFF2-40B4-BE49-F238E27FC236}">
                <a16:creationId xmlns:a16="http://schemas.microsoft.com/office/drawing/2014/main" id="{17C89239-BDE0-3A49-1309-840987AA4D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7346" y="2023540"/>
            <a:ext cx="5303706" cy="3535804"/>
          </a:xfrm>
          <a:prstGeom prst="rect">
            <a:avLst/>
          </a:prstGeom>
          <a:ln w="38100">
            <a:solidFill>
              <a:srgbClr val="CAD55D"/>
            </a:solidFill>
          </a:ln>
        </p:spPr>
      </p:pic>
    </p:spTree>
    <p:extLst>
      <p:ext uri="{BB962C8B-B14F-4D97-AF65-F5344CB8AC3E}">
        <p14:creationId xmlns:p14="http://schemas.microsoft.com/office/powerpoint/2010/main" val="111634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A1B0BF-EB4C-D272-6BE9-E373E31314CE}"/>
              </a:ext>
            </a:extLst>
          </p:cNvPr>
          <p:cNvSpPr>
            <a:spLocks noGrp="1"/>
          </p:cNvSpPr>
          <p:nvPr>
            <p:ph type="title"/>
          </p:nvPr>
        </p:nvSpPr>
        <p:spPr>
          <a:prstGeom prst="rect">
            <a:avLst/>
          </a:prstGeom>
        </p:spPr>
        <p:txBody>
          <a:bodyPr/>
          <a:lstStyle/>
          <a:p>
            <a:r>
              <a:rPr lang="en-US" dirty="0">
                <a:solidFill>
                  <a:srgbClr val="CAD55D"/>
                </a:solidFill>
              </a:rPr>
              <a:t>Crowding </a:t>
            </a:r>
            <a:r>
              <a:rPr lang="en-US" b="0" dirty="0">
                <a:solidFill>
                  <a:srgbClr val="CAD55D"/>
                </a:solidFill>
              </a:rPr>
              <a:t>|</a:t>
            </a:r>
            <a:r>
              <a:rPr lang="en-US" dirty="0"/>
              <a:t> Patient Example 2</a:t>
            </a:r>
            <a:endParaRPr lang="en-US" sz="1800" dirty="0">
              <a:solidFill>
                <a:schemeClr val="bg1"/>
              </a:solidFill>
            </a:endParaRPr>
          </a:p>
        </p:txBody>
      </p:sp>
      <p:pic>
        <p:nvPicPr>
          <p:cNvPr id="2" name="Picture 1">
            <a:extLst>
              <a:ext uri="{FF2B5EF4-FFF2-40B4-BE49-F238E27FC236}">
                <a16:creationId xmlns:a16="http://schemas.microsoft.com/office/drawing/2014/main" id="{3E03D912-AB5A-A354-1EB3-EBA996D9B784}"/>
              </a:ext>
            </a:extLst>
          </p:cNvPr>
          <p:cNvPicPr>
            <a:picLocks noChangeAspect="1"/>
          </p:cNvPicPr>
          <p:nvPr/>
        </p:nvPicPr>
        <p:blipFill>
          <a:blip r:embed="rId3"/>
          <a:stretch>
            <a:fillRect/>
          </a:stretch>
        </p:blipFill>
        <p:spPr>
          <a:xfrm>
            <a:off x="722488" y="1976356"/>
            <a:ext cx="4916976" cy="3402888"/>
          </a:xfrm>
          <a:prstGeom prst="rect">
            <a:avLst/>
          </a:prstGeom>
          <a:ln w="38100">
            <a:solidFill>
              <a:srgbClr val="4A3F6A"/>
            </a:solidFill>
          </a:ln>
        </p:spPr>
      </p:pic>
      <p:pic>
        <p:nvPicPr>
          <p:cNvPr id="6" name="Picture 5">
            <a:extLst>
              <a:ext uri="{FF2B5EF4-FFF2-40B4-BE49-F238E27FC236}">
                <a16:creationId xmlns:a16="http://schemas.microsoft.com/office/drawing/2014/main" id="{16217793-0C9B-F243-FA1A-6C1CC678BF8D}"/>
              </a:ext>
            </a:extLst>
          </p:cNvPr>
          <p:cNvPicPr>
            <a:picLocks noChangeAspect="1"/>
          </p:cNvPicPr>
          <p:nvPr/>
        </p:nvPicPr>
        <p:blipFill>
          <a:blip r:embed="rId4"/>
          <a:srcRect l="50745"/>
          <a:stretch>
            <a:fillRect/>
          </a:stretch>
        </p:blipFill>
        <p:spPr>
          <a:xfrm>
            <a:off x="6722289" y="1976356"/>
            <a:ext cx="5003780" cy="3402887"/>
          </a:xfrm>
          <a:prstGeom prst="rect">
            <a:avLst/>
          </a:prstGeom>
          <a:ln w="38100">
            <a:solidFill>
              <a:srgbClr val="CAD55D"/>
            </a:solidFill>
          </a:ln>
        </p:spPr>
      </p:pic>
      <p:sp>
        <p:nvSpPr>
          <p:cNvPr id="7" name="TextBox 6">
            <a:extLst>
              <a:ext uri="{FF2B5EF4-FFF2-40B4-BE49-F238E27FC236}">
                <a16:creationId xmlns:a16="http://schemas.microsoft.com/office/drawing/2014/main" id="{CD5E55BC-9609-A146-4196-D97AB8C8C72D}"/>
              </a:ext>
            </a:extLst>
          </p:cNvPr>
          <p:cNvSpPr txBox="1"/>
          <p:nvPr/>
        </p:nvSpPr>
        <p:spPr>
          <a:xfrm>
            <a:off x="657224" y="1514691"/>
            <a:ext cx="1516762" cy="461665"/>
          </a:xfrm>
          <a:prstGeom prst="rect">
            <a:avLst/>
          </a:prstGeom>
          <a:noFill/>
        </p:spPr>
        <p:txBody>
          <a:bodyPr wrap="none" rtlCol="0">
            <a:spAutoFit/>
          </a:bodyPr>
          <a:lstStyle/>
          <a:p>
            <a:r>
              <a:rPr lang="en-US" sz="2400" b="1" dirty="0">
                <a:solidFill>
                  <a:srgbClr val="4A3F6A"/>
                </a:solidFill>
              </a:rPr>
              <a:t>BEFORE</a:t>
            </a:r>
          </a:p>
        </p:txBody>
      </p:sp>
      <p:sp>
        <p:nvSpPr>
          <p:cNvPr id="8" name="TextBox 7">
            <a:extLst>
              <a:ext uri="{FF2B5EF4-FFF2-40B4-BE49-F238E27FC236}">
                <a16:creationId xmlns:a16="http://schemas.microsoft.com/office/drawing/2014/main" id="{CC37F1C7-9E11-6282-0B3F-2D6D06586E2B}"/>
              </a:ext>
            </a:extLst>
          </p:cNvPr>
          <p:cNvSpPr txBox="1"/>
          <p:nvPr/>
        </p:nvSpPr>
        <p:spPr>
          <a:xfrm>
            <a:off x="6657025" y="1524811"/>
            <a:ext cx="1241045" cy="461665"/>
          </a:xfrm>
          <a:prstGeom prst="rect">
            <a:avLst/>
          </a:prstGeom>
          <a:noFill/>
          <a:ln>
            <a:noFill/>
          </a:ln>
        </p:spPr>
        <p:txBody>
          <a:bodyPr wrap="none" rtlCol="0">
            <a:spAutoFit/>
          </a:bodyPr>
          <a:lstStyle/>
          <a:p>
            <a:r>
              <a:rPr lang="en-US" sz="2400" b="1" dirty="0">
                <a:solidFill>
                  <a:srgbClr val="CAD55D"/>
                </a:solidFill>
              </a:rPr>
              <a:t>AFTER</a:t>
            </a:r>
          </a:p>
        </p:txBody>
      </p:sp>
      <p:sp>
        <p:nvSpPr>
          <p:cNvPr id="10" name="TextBox 9">
            <a:extLst>
              <a:ext uri="{FF2B5EF4-FFF2-40B4-BE49-F238E27FC236}">
                <a16:creationId xmlns:a16="http://schemas.microsoft.com/office/drawing/2014/main" id="{5DBFE42B-4D54-68F5-4D68-BA00787AFFE6}"/>
              </a:ext>
            </a:extLst>
          </p:cNvPr>
          <p:cNvSpPr txBox="1"/>
          <p:nvPr/>
        </p:nvSpPr>
        <p:spPr>
          <a:xfrm>
            <a:off x="5602286" y="3200004"/>
            <a:ext cx="742511" cy="461665"/>
          </a:xfrm>
          <a:prstGeom prst="rect">
            <a:avLst/>
          </a:prstGeom>
          <a:noFill/>
        </p:spPr>
        <p:txBody>
          <a:bodyPr wrap="none" rtlCol="0">
            <a:spAutoFit/>
          </a:bodyPr>
          <a:lstStyle/>
          <a:p>
            <a:pPr algn="ctr"/>
            <a:r>
              <a:rPr lang="en-US" sz="1200" b="1" dirty="0">
                <a:solidFill>
                  <a:srgbClr val="4A3F6A"/>
                </a:solidFill>
              </a:rPr>
              <a:t>5 </a:t>
            </a:r>
          </a:p>
          <a:p>
            <a:pPr algn="ctr"/>
            <a:r>
              <a:rPr lang="en-US" sz="1200" b="1" dirty="0">
                <a:solidFill>
                  <a:srgbClr val="4A3F6A"/>
                </a:solidFill>
              </a:rPr>
              <a:t>Weeks</a:t>
            </a:r>
          </a:p>
        </p:txBody>
      </p:sp>
      <p:cxnSp>
        <p:nvCxnSpPr>
          <p:cNvPr id="12" name="Straight Arrow Connector 11">
            <a:extLst>
              <a:ext uri="{FF2B5EF4-FFF2-40B4-BE49-F238E27FC236}">
                <a16:creationId xmlns:a16="http://schemas.microsoft.com/office/drawing/2014/main" id="{62085DAD-3F76-1376-C252-035D71A498AE}"/>
              </a:ext>
            </a:extLst>
          </p:cNvPr>
          <p:cNvCxnSpPr>
            <a:cxnSpLocks/>
          </p:cNvCxnSpPr>
          <p:nvPr/>
        </p:nvCxnSpPr>
        <p:spPr>
          <a:xfrm flipV="1">
            <a:off x="5683708" y="3677046"/>
            <a:ext cx="931043" cy="754"/>
          </a:xfrm>
          <a:prstGeom prst="straightConnector1">
            <a:avLst/>
          </a:prstGeom>
          <a:ln w="104775">
            <a:solidFill>
              <a:srgbClr val="4A3F6A"/>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39CF91-0989-F451-3E97-0FA279C833EB}"/>
              </a:ext>
            </a:extLst>
          </p:cNvPr>
          <p:cNvSpPr txBox="1"/>
          <p:nvPr/>
        </p:nvSpPr>
        <p:spPr>
          <a:xfrm>
            <a:off x="2673631" y="5912000"/>
            <a:ext cx="6844738" cy="400110"/>
          </a:xfrm>
          <a:prstGeom prst="rect">
            <a:avLst/>
          </a:prstGeom>
          <a:noFill/>
        </p:spPr>
        <p:txBody>
          <a:bodyPr wrap="square">
            <a:spAutoFit/>
          </a:bodyPr>
          <a:lstStyle/>
          <a:p>
            <a:pPr algn="ctr"/>
            <a:r>
              <a:rPr lang="en-US" sz="2000" b="1" i="1" dirty="0">
                <a:solidFill>
                  <a:srgbClr val="4A3F6A"/>
                </a:solidFill>
              </a:rPr>
              <a:t>Creating room for a more aligned smile.</a:t>
            </a:r>
          </a:p>
        </p:txBody>
      </p:sp>
    </p:spTree>
    <p:extLst>
      <p:ext uri="{BB962C8B-B14F-4D97-AF65-F5344CB8AC3E}">
        <p14:creationId xmlns:p14="http://schemas.microsoft.com/office/powerpoint/2010/main" val="127089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2"/>
          <p:cNvSpPr/>
          <p:nvPr/>
        </p:nvSpPr>
        <p:spPr>
          <a:xfrm>
            <a:off x="530352" y="1024128"/>
            <a:ext cx="1554480" cy="0"/>
          </a:xfrm>
          <a:prstGeom prst="line">
            <a:avLst/>
          </a:prstGeom>
          <a:noFill/>
          <a:ln w="16510">
            <a:solidFill>
              <a:srgbClr val="D7E04F"/>
            </a:solidFill>
            <a:prstDash val="solid"/>
          </a:ln>
        </p:spPr>
        <p:txBody>
          <a:bodyPr/>
          <a:lstStyle/>
          <a:p>
            <a:endParaRPr lang="en-US"/>
          </a:p>
        </p:txBody>
      </p:sp>
      <p:sp>
        <p:nvSpPr>
          <p:cNvPr id="8" name="Text 5"/>
          <p:cNvSpPr/>
          <p:nvPr/>
        </p:nvSpPr>
        <p:spPr>
          <a:xfrm>
            <a:off x="548640" y="1183683"/>
            <a:ext cx="8138160" cy="749808"/>
          </a:xfrm>
          <a:prstGeom prst="rect">
            <a:avLst/>
          </a:prstGeom>
          <a:noFill/>
          <a:ln/>
        </p:spPr>
        <p:txBody>
          <a:bodyPr wrap="square" lIns="0" tIns="0" rIns="0" bIns="0" rtlCol="0" anchor="ctr">
            <a:normAutofit/>
          </a:bodyPr>
          <a:lstStyle/>
          <a:p>
            <a:pPr marL="0" indent="0">
              <a:buNone/>
            </a:pPr>
            <a:r>
              <a:rPr lang="en-US" sz="4800" b="1" dirty="0">
                <a:solidFill>
                  <a:srgbClr val="4B3F6B"/>
                </a:solidFill>
                <a:ea typeface="Aptos Display" pitchFamily="34" charset="-122"/>
                <a:cs typeface="Aptos Display" pitchFamily="34" charset="-120"/>
              </a:rPr>
              <a:t>Spaces</a:t>
            </a:r>
            <a:endParaRPr lang="en-US" sz="4800" dirty="0"/>
          </a:p>
        </p:txBody>
      </p:sp>
      <p:sp>
        <p:nvSpPr>
          <p:cNvPr id="9" name="Text 6"/>
          <p:cNvSpPr/>
          <p:nvPr/>
        </p:nvSpPr>
        <p:spPr>
          <a:xfrm>
            <a:off x="548640" y="2009483"/>
            <a:ext cx="8938260" cy="384048"/>
          </a:xfrm>
          <a:prstGeom prst="rect">
            <a:avLst/>
          </a:prstGeom>
          <a:noFill/>
          <a:ln/>
        </p:spPr>
        <p:txBody>
          <a:bodyPr wrap="square" lIns="0" tIns="0" rIns="0" bIns="0" rtlCol="0" anchor="ctr">
            <a:normAutofit/>
          </a:bodyPr>
          <a:lstStyle/>
          <a:p>
            <a:pPr marL="0" indent="0">
              <a:buNone/>
            </a:pPr>
            <a:r>
              <a:rPr lang="en-US" sz="2000" dirty="0">
                <a:solidFill>
                  <a:srgbClr val="242038"/>
                </a:solidFill>
                <a:latin typeface="Inter"/>
                <a:ea typeface="Aptos" pitchFamily="34" charset="-122"/>
                <a:cs typeface="Aptos" pitchFamily="34" charset="-120"/>
              </a:rPr>
              <a:t>When gaps between teeth are part of the smile you want to change.</a:t>
            </a:r>
            <a:endParaRPr lang="en-US" sz="2000" dirty="0">
              <a:latin typeface="Inter"/>
            </a:endParaRPr>
          </a:p>
        </p:txBody>
      </p:sp>
      <p:sp>
        <p:nvSpPr>
          <p:cNvPr id="10" name="Shape 7"/>
          <p:cNvSpPr/>
          <p:nvPr/>
        </p:nvSpPr>
        <p:spPr>
          <a:xfrm>
            <a:off x="548640" y="3849624"/>
            <a:ext cx="7040880" cy="0"/>
          </a:xfrm>
          <a:prstGeom prst="line">
            <a:avLst/>
          </a:prstGeom>
          <a:noFill/>
          <a:ln w="9525">
            <a:solidFill>
              <a:srgbClr val="2F2852">
                <a:alpha val="82000"/>
              </a:srgbClr>
            </a:solidFill>
            <a:prstDash val="solid"/>
          </a:ln>
        </p:spPr>
        <p:txBody>
          <a:bodyPr/>
          <a:lstStyle/>
          <a:p>
            <a:endParaRPr lang="en-US"/>
          </a:p>
        </p:txBody>
      </p:sp>
      <p:sp>
        <p:nvSpPr>
          <p:cNvPr id="11" name="Text 8"/>
          <p:cNvSpPr/>
          <p:nvPr/>
        </p:nvSpPr>
        <p:spPr>
          <a:xfrm>
            <a:off x="548640" y="3849624"/>
            <a:ext cx="7863840" cy="676656"/>
          </a:xfrm>
          <a:prstGeom prst="rect">
            <a:avLst/>
          </a:prstGeom>
          <a:noFill/>
          <a:ln/>
        </p:spPr>
        <p:txBody>
          <a:bodyPr wrap="square" lIns="254" tIns="254" rIns="254" bIns="254" rtlCol="0" anchor="ctr">
            <a:normAutofit/>
          </a:bodyPr>
          <a:lstStyle/>
          <a:p>
            <a:pPr marL="0" indent="0">
              <a:buNone/>
            </a:pPr>
            <a:r>
              <a:rPr lang="en-US" sz="2200" b="1" dirty="0">
                <a:solidFill>
                  <a:srgbClr val="4B3F6B"/>
                </a:solidFill>
                <a:latin typeface="Inter 18pt" panose="02000503000000020004" pitchFamily="2" charset="0"/>
                <a:ea typeface="Inter 18pt" panose="02000503000000020004" pitchFamily="2" charset="0"/>
                <a:cs typeface="Aptos Display" pitchFamily="34" charset="-120"/>
              </a:rPr>
              <a:t>We close space with the final smile in mind.</a:t>
            </a:r>
            <a:endParaRPr lang="en-US" sz="2200" dirty="0">
              <a:latin typeface="Inter 18pt" panose="02000503000000020004" pitchFamily="2" charset="0"/>
              <a:ea typeface="Inter 18pt" panose="02000503000000020004" pitchFamily="2" charset="0"/>
            </a:endParaRPr>
          </a:p>
        </p:txBody>
      </p:sp>
      <p:sp>
        <p:nvSpPr>
          <p:cNvPr id="3" name="TextBox 2">
            <a:extLst>
              <a:ext uri="{FF2B5EF4-FFF2-40B4-BE49-F238E27FC236}">
                <a16:creationId xmlns:a16="http://schemas.microsoft.com/office/drawing/2014/main" id="{349D4F8F-D65A-FE93-6916-3298D88FBA6A}"/>
              </a:ext>
            </a:extLst>
          </p:cNvPr>
          <p:cNvSpPr txBox="1"/>
          <p:nvPr/>
        </p:nvSpPr>
        <p:spPr>
          <a:xfrm>
            <a:off x="9852660" y="6521195"/>
            <a:ext cx="2339340" cy="276999"/>
          </a:xfrm>
          <a:prstGeom prst="rect">
            <a:avLst/>
          </a:prstGeom>
          <a:noFill/>
        </p:spPr>
        <p:txBody>
          <a:bodyPr wrap="square">
            <a:spAutoFit/>
          </a:bodyPr>
          <a:lstStyle/>
          <a:p>
            <a:r>
              <a:rPr lang="en-US" sz="1200" b="1" dirty="0">
                <a:solidFill>
                  <a:srgbClr val="4A3F6A"/>
                </a:solidFill>
                <a:hlinkClick r:id="rId3" action="ppaction://hlinksldjump"/>
              </a:rPr>
              <a:t>‹ Return to Smile Concerns</a:t>
            </a:r>
            <a:endParaRPr lang="en-US" sz="1200" b="1" dirty="0">
              <a:solidFill>
                <a:srgbClr val="4A3F6A"/>
              </a:solidFill>
            </a:endParaRPr>
          </a:p>
        </p:txBody>
      </p:sp>
    </p:spTree>
  </p:cSld>
  <p:clrMapOvr>
    <a:masterClrMapping/>
  </p:clrMapOvr>
</p:sld>
</file>

<file path=ppt/theme/theme1.xml><?xml version="1.0" encoding="utf-8"?>
<a:theme xmlns:a="http://schemas.openxmlformats.org/drawingml/2006/main" name="Celebrace Sales Deck Theme">
  <a:themeElements>
    <a:clrScheme name="Custom 2">
      <a:dk1>
        <a:srgbClr val="000000"/>
      </a:dk1>
      <a:lt1>
        <a:srgbClr val="FFFFFF"/>
      </a:lt1>
      <a:dk2>
        <a:srgbClr val="4B3F6B"/>
      </a:dk2>
      <a:lt2>
        <a:srgbClr val="CAD55D"/>
      </a:lt2>
      <a:accent1>
        <a:srgbClr val="4B3F6B"/>
      </a:accent1>
      <a:accent2>
        <a:srgbClr val="1E7CB7"/>
      </a:accent2>
      <a:accent3>
        <a:srgbClr val="CAD55D"/>
      </a:accent3>
      <a:accent4>
        <a:srgbClr val="F1F2EE"/>
      </a:accent4>
      <a:accent5>
        <a:srgbClr val="4B3F6B"/>
      </a:accent5>
      <a:accent6>
        <a:srgbClr val="4B3F6B"/>
      </a:accent6>
      <a:hlink>
        <a:srgbClr val="1E7CB7"/>
      </a:hlink>
      <a:folHlink>
        <a:srgbClr val="1E7CB7"/>
      </a:folHlink>
    </a:clrScheme>
    <a:fontScheme name="Celebrace Font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elebrace Sales Brand Deck-TEMPLATE" id="{9292E777-4597-4F58-B69D-7114092A805A}" vid="{AF82494E-5046-44B2-8ACE-D7A9070CCA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Inte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Celebrace Sales Brand Deck-TEMPLATE</Template>
  <TotalTime>1174</TotalTime>
  <Words>1755</Words>
  <Application>Microsoft Office PowerPoint</Application>
  <PresentationFormat>Widescreen</PresentationFormat>
  <Paragraphs>210</Paragraphs>
  <Slides>24</Slides>
  <Notes>24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Aptos</vt:lpstr>
      <vt:lpstr>Aptos Display</vt:lpstr>
      <vt:lpstr>Arial</vt:lpstr>
      <vt:lpstr>Inter</vt:lpstr>
      <vt:lpstr>Inter 18pt</vt:lpstr>
      <vt:lpstr>Inter 24pt</vt:lpstr>
      <vt:lpstr>Montserrat</vt:lpstr>
      <vt:lpstr>Celebrace Sales Deck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Crowding | Patient Example 2</vt:lpstr>
      <vt:lpstr>PowerPoint Presentation</vt:lpstr>
      <vt:lpstr>Spaces | Patient Example 1</vt:lpstr>
      <vt:lpstr>Spaces | Patient Example 2</vt:lpstr>
      <vt:lpstr>PowerPoint Presentation</vt:lpstr>
      <vt:lpstr>Overjet | Patient Example 1</vt:lpstr>
      <vt:lpstr>Overjet | Patient Example 2</vt:lpstr>
      <vt:lpstr>PowerPoint Presentation</vt:lpstr>
      <vt:lpstr>Deep Bite | Patient Example 1</vt:lpstr>
      <vt:lpstr>Deep Bite | Patient Example 2</vt:lpstr>
      <vt:lpstr>PowerPoint Presentation</vt:lpstr>
      <vt:lpstr>Open Bite | Patient Example 1</vt:lpstr>
      <vt:lpstr>Open Bite | Patient Example 1</vt:lpstr>
      <vt:lpstr>PowerPoint Presentation</vt:lpstr>
      <vt:lpstr>Crossbite | Patient Example 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Marie Gerson</dc:creator>
  <cp:lastModifiedBy>Marie Gerson</cp:lastModifiedBy>
  <cp:revision>33</cp:revision>
  <dcterms:created xsi:type="dcterms:W3CDTF">2026-06-29T17:51:42Z</dcterms:created>
  <dcterms:modified xsi:type="dcterms:W3CDTF">2026-08-13T00:44:29Z</dcterms:modified>
</cp:coreProperties>
</file>